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63" r:id="rId3"/>
    <p:sldId id="281" r:id="rId4"/>
    <p:sldId id="261" r:id="rId5"/>
    <p:sldId id="296" r:id="rId6"/>
    <p:sldId id="265" r:id="rId7"/>
    <p:sldId id="259" r:id="rId8"/>
    <p:sldId id="262" r:id="rId9"/>
    <p:sldId id="282" r:id="rId10"/>
    <p:sldId id="286" r:id="rId11"/>
    <p:sldId id="295" r:id="rId12"/>
    <p:sldId id="291" r:id="rId13"/>
    <p:sldId id="290" r:id="rId14"/>
    <p:sldId id="292" r:id="rId15"/>
    <p:sldId id="264" r:id="rId16"/>
    <p:sldId id="297" r:id="rId17"/>
    <p:sldId id="298" r:id="rId18"/>
    <p:sldId id="300" r:id="rId19"/>
    <p:sldId id="278" r:id="rId20"/>
  </p:sldIdLst>
  <p:sldSz cx="18288000" cy="10287000"/>
  <p:notesSz cx="6858000" cy="9144000"/>
  <p:embeddedFontLst>
    <p:embeddedFont>
      <p:font typeface="Clear Sans Bold" panose="020B0803030202020304" pitchFamily="34" charset="0"/>
      <p:regular r:id="rId22"/>
      <p:bold r:id="rId23"/>
    </p:embeddedFont>
    <p:embeddedFont>
      <p:font typeface="Gidole" panose="02000503000000000000" pitchFamily="2" charset="0"/>
      <p:regular r:id="rId24"/>
    </p:embeddedFont>
    <p:embeddedFont>
      <p:font typeface="Tenor Sans" panose="02000000000000000000" pitchFamily="2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08" autoAdjust="0"/>
    <p:restoredTop sz="96000" autoAdjust="0"/>
  </p:normalViewPr>
  <p:slideViewPr>
    <p:cSldViewPr>
      <p:cViewPr>
        <p:scale>
          <a:sx n="100" d="100"/>
          <a:sy n="100" d="100"/>
        </p:scale>
        <p:origin x="3832" y="15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287EA-871D-144A-9A59-BFBFD9B2EBEE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491AB-30B2-6A45-8D3A-114FA14324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150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491AB-30B2-6A45-8D3A-114FA143248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6215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491AB-30B2-6A45-8D3A-114FA143248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6266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491AB-30B2-6A45-8D3A-114FA143248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7958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491AB-30B2-6A45-8D3A-114FA143248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010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911990" y="8034827"/>
            <a:ext cx="16230600" cy="140711"/>
          </a:xfrm>
          <a:prstGeom prst="rect">
            <a:avLst/>
          </a:prstGeom>
          <a:solidFill>
            <a:srgbClr val="DB636F"/>
          </a:solid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911990" y="679026"/>
            <a:ext cx="1443221" cy="2007776"/>
          </a:xfrm>
          <a:custGeom>
            <a:avLst/>
            <a:gdLst/>
            <a:ahLst/>
            <a:cxnLst/>
            <a:rect l="l" t="t" r="r" b="b"/>
            <a:pathLst>
              <a:path w="1443221" h="2007776">
                <a:moveTo>
                  <a:pt x="0" y="0"/>
                </a:moveTo>
                <a:lnTo>
                  <a:pt x="1443222" y="0"/>
                </a:lnTo>
                <a:lnTo>
                  <a:pt x="1443222" y="2007776"/>
                </a:lnTo>
                <a:lnTo>
                  <a:pt x="0" y="20077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911990" y="3123471"/>
            <a:ext cx="8482826" cy="457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0"/>
              </a:lnSpc>
            </a:pPr>
            <a:r>
              <a:rPr lang="en-US" sz="2800" spc="580" dirty="0">
                <a:solidFill>
                  <a:srgbClr val="FCF9DA"/>
                </a:solidFill>
                <a:latin typeface="Tenor Sans"/>
              </a:rPr>
              <a:t>HASIČSKÝ ZÁCHRANNÝ SBOR ČR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1990" y="3918197"/>
            <a:ext cx="9552954" cy="374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01"/>
              </a:lnSpc>
            </a:pPr>
            <a:r>
              <a:rPr lang="en-US" sz="8000" spc="-99" dirty="0">
                <a:solidFill>
                  <a:srgbClr val="FCF9DA"/>
                </a:solidFill>
                <a:latin typeface="Clear Sans Bold"/>
              </a:rPr>
              <a:t>TRENDY </a:t>
            </a:r>
          </a:p>
          <a:p>
            <a:pPr algn="l">
              <a:lnSpc>
                <a:spcPts val="9901"/>
              </a:lnSpc>
            </a:pPr>
            <a:r>
              <a:rPr lang="en-US" sz="8000" spc="-99" dirty="0">
                <a:solidFill>
                  <a:srgbClr val="FCF9DA"/>
                </a:solidFill>
                <a:latin typeface="Clear Sans Bold"/>
              </a:rPr>
              <a:t>V POŽÁRNÍ </a:t>
            </a:r>
          </a:p>
          <a:p>
            <a:pPr algn="l">
              <a:lnSpc>
                <a:spcPts val="9901"/>
              </a:lnSpc>
            </a:pPr>
            <a:r>
              <a:rPr lang="en-US" sz="8000" spc="-99" dirty="0">
                <a:solidFill>
                  <a:srgbClr val="FCF9DA"/>
                </a:solidFill>
                <a:latin typeface="Clear Sans Bold"/>
              </a:rPr>
              <a:t>OCHRANĚ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1990" y="8570950"/>
            <a:ext cx="7893854" cy="469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0" dirty="0">
                <a:solidFill>
                  <a:srgbClr val="FCF9DA"/>
                </a:solidFill>
                <a:latin typeface="Gidole"/>
              </a:rPr>
              <a:t>Daniel </a:t>
            </a:r>
            <a:r>
              <a:rPr lang="en-US" sz="2800" spc="280" dirty="0" err="1">
                <a:solidFill>
                  <a:srgbClr val="FCF9DA"/>
                </a:solidFill>
                <a:latin typeface="Gidole"/>
              </a:rPr>
              <a:t>Miklós</a:t>
            </a:r>
            <a:endParaRPr lang="en-US" sz="2800" spc="280" dirty="0">
              <a:solidFill>
                <a:srgbClr val="FCF9DA"/>
              </a:solidFill>
              <a:latin typeface="Gidole"/>
            </a:endParaRPr>
          </a:p>
        </p:txBody>
      </p:sp>
      <p:pic>
        <p:nvPicPr>
          <p:cNvPr id="9" name="Obrázek 8" descr="Obsah obrázku budova, obloha, mrak, venku&#10;&#10;Popis byl vytvořen automaticky">
            <a:extLst>
              <a:ext uri="{FF2B5EF4-FFF2-40B4-BE49-F238E27FC236}">
                <a16:creationId xmlns:a16="http://schemas.microsoft.com/office/drawing/2014/main" id="{6617926B-8B9A-768A-AC0E-8A9623BB5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-2358"/>
            <a:ext cx="10289358" cy="102893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50343" y="-685800"/>
            <a:ext cx="19788685" cy="3714750"/>
          </a:xfrm>
          <a:custGeom>
            <a:avLst/>
            <a:gdLst/>
            <a:ahLst/>
            <a:cxnLst/>
            <a:rect l="l" t="t" r="r" b="b"/>
            <a:pathLst>
              <a:path w="19788685" h="3714750">
                <a:moveTo>
                  <a:pt x="0" y="0"/>
                </a:moveTo>
                <a:lnTo>
                  <a:pt x="19788686" y="0"/>
                </a:lnTo>
                <a:lnTo>
                  <a:pt x="19788686" y="3714750"/>
                </a:lnTo>
                <a:lnTo>
                  <a:pt x="0" y="3714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9764" b="-14976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52400" y="3787117"/>
            <a:ext cx="518160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41"/>
              </a:lnSpc>
            </a:pPr>
            <a:r>
              <a:rPr lang="en-US" sz="5775" dirty="0" err="1">
                <a:solidFill>
                  <a:srgbClr val="FCF9DA"/>
                </a:solidFill>
                <a:latin typeface="Clear Sans Bold"/>
              </a:rPr>
              <a:t>Elektromobilita</a:t>
            </a:r>
            <a:endParaRPr lang="en-US" sz="5775" dirty="0">
              <a:solidFill>
                <a:srgbClr val="FCF9DA"/>
              </a:solidFill>
              <a:latin typeface="Clear Sans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5930192" y="3508872"/>
            <a:ext cx="11329108" cy="5756870"/>
            <a:chOff x="0" y="-133350"/>
            <a:chExt cx="15105477" cy="7675825"/>
          </a:xfrm>
        </p:grpSpPr>
        <p:sp>
          <p:nvSpPr>
            <p:cNvPr id="5" name="TextBox 5"/>
            <p:cNvSpPr txBox="1"/>
            <p:nvPr/>
          </p:nvSpPr>
          <p:spPr>
            <a:xfrm>
              <a:off x="0" y="-133350"/>
              <a:ext cx="15105477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3000" spc="390" dirty="0">
                  <a:solidFill>
                    <a:srgbClr val="DB636F"/>
                  </a:solidFill>
                  <a:latin typeface="Gidole"/>
                </a:rPr>
                <a:t>DOBÍJENÍ V HROMADNÝCH GARÁŽÍCH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611002"/>
              <a:ext cx="15105477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3000" spc="390" dirty="0">
                  <a:solidFill>
                    <a:srgbClr val="DB636F"/>
                  </a:solidFill>
                  <a:latin typeface="Gidole"/>
                </a:rPr>
                <a:t>PRVKY POŽÁRNÍ BEZPEČNOSTI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336303"/>
              <a:ext cx="15105477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3000" spc="390" dirty="0">
                  <a:solidFill>
                    <a:srgbClr val="DB636F"/>
                  </a:solidFill>
                  <a:latin typeface="Gidole"/>
                </a:rPr>
                <a:t>KODIFIKACE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33401"/>
              <a:ext cx="14445077" cy="1538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Stávající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x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nové</a:t>
              </a:r>
              <a:endParaRPr lang="en-US" sz="2800" spc="168" dirty="0">
                <a:solidFill>
                  <a:srgbClr val="FCF9DA"/>
                </a:solidFill>
                <a:latin typeface="Gidole"/>
              </a:endParaRPr>
            </a:p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Podzemní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x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nadzemní</a:t>
              </a:r>
              <a:endParaRPr lang="en-US" sz="2800" spc="168" dirty="0">
                <a:solidFill>
                  <a:srgbClr val="FCF9DA"/>
                </a:solidFill>
                <a:latin typeface="Gidole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277752"/>
              <a:ext cx="14445077" cy="1538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Pasivní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: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požární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odolnost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konstrukcí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a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otvorů</a:t>
              </a:r>
              <a:endParaRPr lang="en-US" sz="2800" spc="168" dirty="0">
                <a:solidFill>
                  <a:srgbClr val="FCF9DA"/>
                </a:solidFill>
                <a:latin typeface="Gidole"/>
              </a:endParaRPr>
            </a:p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Aktivní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: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detekce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,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hašení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,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větrání</a:t>
              </a:r>
              <a:endParaRPr lang="en-US" sz="2800" spc="168" dirty="0">
                <a:solidFill>
                  <a:srgbClr val="FCF9DA"/>
                </a:solidFill>
                <a:latin typeface="Gidole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004019"/>
              <a:ext cx="14445077" cy="1538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Vyhláška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23</a:t>
              </a:r>
            </a:p>
            <a:p>
              <a:pPr>
                <a:lnSpc>
                  <a:spcPts val="4760"/>
                </a:lnSpc>
              </a:pP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Normy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5784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143000" y="2171700"/>
            <a:ext cx="16306800" cy="7848600"/>
            <a:chOff x="0" y="0"/>
            <a:chExt cx="7620000" cy="632460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7620000" cy="6324600"/>
            </a:xfrm>
            <a:prstGeom prst="rect">
              <a:avLst/>
            </a:prstGeom>
            <a:solidFill>
              <a:srgbClr val="2A383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30864" y="982087"/>
              <a:ext cx="5758273" cy="609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65"/>
                </a:lnSpc>
              </a:pPr>
              <a:r>
                <a:rPr lang="en-US" sz="5100" dirty="0">
                  <a:solidFill>
                    <a:srgbClr val="FCF9DA"/>
                  </a:solidFill>
                  <a:latin typeface="Clear Sans Bold"/>
                </a:rPr>
                <a:t>NADZEMNÍ - STÁVAJÍCÍ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0"/>
              <a:ext cx="7620000" cy="482600"/>
            </a:xfrm>
            <a:prstGeom prst="rect">
              <a:avLst/>
            </a:prstGeom>
            <a:solidFill>
              <a:srgbClr val="DB636F"/>
            </a:solidFill>
          </p:spPr>
          <p:txBody>
            <a:bodyPr/>
            <a:lstStyle/>
            <a:p>
              <a:endParaRPr lang="cs-CZ"/>
            </a:p>
          </p:txBody>
        </p:sp>
      </p:grpSp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63B4E60F-6722-5C7F-E56C-F84FF5BEB1C6}"/>
              </a:ext>
            </a:extLst>
          </p:cNvPr>
          <p:cNvGraphicFramePr>
            <a:graphicFrameLocks noGrp="1"/>
          </p:cNvGraphicFramePr>
          <p:nvPr/>
        </p:nvGraphicFramePr>
        <p:xfrm>
          <a:off x="2982648" y="4766896"/>
          <a:ext cx="12322704" cy="4143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0676">
                  <a:extLst>
                    <a:ext uri="{9D8B030D-6E8A-4147-A177-3AD203B41FA5}">
                      <a16:colId xmlns:a16="http://schemas.microsoft.com/office/drawing/2014/main" val="1794236742"/>
                    </a:ext>
                  </a:extLst>
                </a:gridCol>
                <a:gridCol w="3080676">
                  <a:extLst>
                    <a:ext uri="{9D8B030D-6E8A-4147-A177-3AD203B41FA5}">
                      <a16:colId xmlns:a16="http://schemas.microsoft.com/office/drawing/2014/main" val="318855502"/>
                    </a:ext>
                  </a:extLst>
                </a:gridCol>
                <a:gridCol w="3080676">
                  <a:extLst>
                    <a:ext uri="{9D8B030D-6E8A-4147-A177-3AD203B41FA5}">
                      <a16:colId xmlns:a16="http://schemas.microsoft.com/office/drawing/2014/main" val="2989331497"/>
                    </a:ext>
                  </a:extLst>
                </a:gridCol>
                <a:gridCol w="3080676">
                  <a:extLst>
                    <a:ext uri="{9D8B030D-6E8A-4147-A177-3AD203B41FA5}">
                      <a16:colId xmlns:a16="http://schemas.microsoft.com/office/drawing/2014/main" val="182614086"/>
                    </a:ext>
                  </a:extLst>
                </a:gridCol>
              </a:tblGrid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VELIKOST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DETEKCE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HAŠENÍ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VĚTRÁNÍ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8489232"/>
                  </a:ext>
                </a:extLst>
              </a:tr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DO 10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0151738"/>
                  </a:ext>
                </a:extLst>
              </a:tr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11 - 40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LDP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3682183"/>
                  </a:ext>
                </a:extLst>
              </a:tr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41 - 200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EPS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DHZ (dom. </a:t>
                      </a:r>
                      <a:r>
                        <a:rPr lang="cs-CZ" sz="3200" dirty="0" err="1">
                          <a:solidFill>
                            <a:schemeClr val="bg1"/>
                          </a:solidFill>
                        </a:rPr>
                        <a:t>rozv</a:t>
                      </a:r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.)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860161"/>
                  </a:ext>
                </a:extLst>
              </a:tr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NAD 201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EPS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DHZ (dom. </a:t>
                      </a:r>
                      <a:r>
                        <a:rPr lang="cs-CZ" sz="3200" dirty="0" err="1">
                          <a:solidFill>
                            <a:schemeClr val="bg1"/>
                          </a:solidFill>
                        </a:rPr>
                        <a:t>rozv</a:t>
                      </a:r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.)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5433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9378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143000" y="2171700"/>
            <a:ext cx="16306800" cy="7848600"/>
            <a:chOff x="0" y="0"/>
            <a:chExt cx="7620000" cy="632460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7620000" cy="6324600"/>
            </a:xfrm>
            <a:prstGeom prst="rect">
              <a:avLst/>
            </a:prstGeom>
            <a:solidFill>
              <a:srgbClr val="2A383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30864" y="982087"/>
              <a:ext cx="5758273" cy="609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65"/>
                </a:lnSpc>
              </a:pPr>
              <a:r>
                <a:rPr lang="en-US" sz="5100" dirty="0">
                  <a:solidFill>
                    <a:srgbClr val="FCF9DA"/>
                  </a:solidFill>
                  <a:latin typeface="Clear Sans Bold"/>
                </a:rPr>
                <a:t>PODZEMNÍ - STÁVAJÍCÍ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0"/>
              <a:ext cx="7620000" cy="482600"/>
            </a:xfrm>
            <a:prstGeom prst="rect">
              <a:avLst/>
            </a:prstGeom>
            <a:solidFill>
              <a:srgbClr val="DB636F"/>
            </a:solidFill>
          </p:spPr>
          <p:txBody>
            <a:bodyPr/>
            <a:lstStyle/>
            <a:p>
              <a:endParaRPr lang="cs-CZ"/>
            </a:p>
          </p:txBody>
        </p:sp>
      </p:grpSp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63B4E60F-6722-5C7F-E56C-F84FF5BEB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020038"/>
              </p:ext>
            </p:extLst>
          </p:nvPr>
        </p:nvGraphicFramePr>
        <p:xfrm>
          <a:off x="2982648" y="4766896"/>
          <a:ext cx="12322704" cy="4143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0676">
                  <a:extLst>
                    <a:ext uri="{9D8B030D-6E8A-4147-A177-3AD203B41FA5}">
                      <a16:colId xmlns:a16="http://schemas.microsoft.com/office/drawing/2014/main" val="1794236742"/>
                    </a:ext>
                  </a:extLst>
                </a:gridCol>
                <a:gridCol w="3080676">
                  <a:extLst>
                    <a:ext uri="{9D8B030D-6E8A-4147-A177-3AD203B41FA5}">
                      <a16:colId xmlns:a16="http://schemas.microsoft.com/office/drawing/2014/main" val="318855502"/>
                    </a:ext>
                  </a:extLst>
                </a:gridCol>
                <a:gridCol w="3080676">
                  <a:extLst>
                    <a:ext uri="{9D8B030D-6E8A-4147-A177-3AD203B41FA5}">
                      <a16:colId xmlns:a16="http://schemas.microsoft.com/office/drawing/2014/main" val="2989331497"/>
                    </a:ext>
                  </a:extLst>
                </a:gridCol>
                <a:gridCol w="3080676">
                  <a:extLst>
                    <a:ext uri="{9D8B030D-6E8A-4147-A177-3AD203B41FA5}">
                      <a16:colId xmlns:a16="http://schemas.microsoft.com/office/drawing/2014/main" val="182614086"/>
                    </a:ext>
                  </a:extLst>
                </a:gridCol>
              </a:tblGrid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VELIKOST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DETEKCE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HAŠENÍ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VĚTRÁNÍ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8489232"/>
                  </a:ext>
                </a:extLst>
              </a:tr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DO 10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0151738"/>
                  </a:ext>
                </a:extLst>
              </a:tr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11 - 40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LDP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Suchovod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3682183"/>
                  </a:ext>
                </a:extLst>
              </a:tr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41 - 200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EPS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DHZ (dom. </a:t>
                      </a:r>
                      <a:r>
                        <a:rPr lang="cs-CZ" sz="3200" dirty="0" err="1">
                          <a:solidFill>
                            <a:schemeClr val="bg1"/>
                          </a:solidFill>
                        </a:rPr>
                        <a:t>rozv</a:t>
                      </a:r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.)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860161"/>
                  </a:ext>
                </a:extLst>
              </a:tr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NAD 201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EPS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DHZ (dom. </a:t>
                      </a:r>
                      <a:r>
                        <a:rPr lang="cs-CZ" sz="3200" dirty="0" err="1">
                          <a:solidFill>
                            <a:schemeClr val="bg1"/>
                          </a:solidFill>
                        </a:rPr>
                        <a:t>rozv</a:t>
                      </a:r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.)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5433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613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143000" y="2171700"/>
            <a:ext cx="16306800" cy="7848600"/>
            <a:chOff x="0" y="0"/>
            <a:chExt cx="7620000" cy="632460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7620000" cy="6324600"/>
            </a:xfrm>
            <a:prstGeom prst="rect">
              <a:avLst/>
            </a:prstGeom>
            <a:solidFill>
              <a:srgbClr val="2A383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30864" y="982087"/>
              <a:ext cx="5758273" cy="609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65"/>
                </a:lnSpc>
              </a:pPr>
              <a:r>
                <a:rPr lang="en-US" sz="5100" dirty="0">
                  <a:solidFill>
                    <a:srgbClr val="FCF9DA"/>
                  </a:solidFill>
                  <a:latin typeface="Clear Sans Bold"/>
                </a:rPr>
                <a:t>NADZEMNÍ - NOVÉ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0"/>
              <a:ext cx="7620000" cy="482600"/>
            </a:xfrm>
            <a:prstGeom prst="rect">
              <a:avLst/>
            </a:prstGeom>
            <a:solidFill>
              <a:srgbClr val="DB636F"/>
            </a:solidFill>
          </p:spPr>
          <p:txBody>
            <a:bodyPr/>
            <a:lstStyle/>
            <a:p>
              <a:endParaRPr lang="cs-CZ"/>
            </a:p>
          </p:txBody>
        </p:sp>
      </p:grpSp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63B4E60F-6722-5C7F-E56C-F84FF5BEB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735723"/>
              </p:ext>
            </p:extLst>
          </p:nvPr>
        </p:nvGraphicFramePr>
        <p:xfrm>
          <a:off x="2982648" y="4766896"/>
          <a:ext cx="12322704" cy="4143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0676">
                  <a:extLst>
                    <a:ext uri="{9D8B030D-6E8A-4147-A177-3AD203B41FA5}">
                      <a16:colId xmlns:a16="http://schemas.microsoft.com/office/drawing/2014/main" val="1794236742"/>
                    </a:ext>
                  </a:extLst>
                </a:gridCol>
                <a:gridCol w="3080676">
                  <a:extLst>
                    <a:ext uri="{9D8B030D-6E8A-4147-A177-3AD203B41FA5}">
                      <a16:colId xmlns:a16="http://schemas.microsoft.com/office/drawing/2014/main" val="318855502"/>
                    </a:ext>
                  </a:extLst>
                </a:gridCol>
                <a:gridCol w="3080676">
                  <a:extLst>
                    <a:ext uri="{9D8B030D-6E8A-4147-A177-3AD203B41FA5}">
                      <a16:colId xmlns:a16="http://schemas.microsoft.com/office/drawing/2014/main" val="2989331497"/>
                    </a:ext>
                  </a:extLst>
                </a:gridCol>
                <a:gridCol w="3080676">
                  <a:extLst>
                    <a:ext uri="{9D8B030D-6E8A-4147-A177-3AD203B41FA5}">
                      <a16:colId xmlns:a16="http://schemas.microsoft.com/office/drawing/2014/main" val="182614086"/>
                    </a:ext>
                  </a:extLst>
                </a:gridCol>
              </a:tblGrid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VELIKOST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DETEKCE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HAŠENÍ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VĚTRÁNÍ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8489232"/>
                  </a:ext>
                </a:extLst>
              </a:tr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DO 10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0151738"/>
                  </a:ext>
                </a:extLst>
              </a:tr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11 - 40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EPS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PHZ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3682183"/>
                  </a:ext>
                </a:extLst>
              </a:tr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41 - 200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EPS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SHZ (nebo OX)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860161"/>
                  </a:ext>
                </a:extLst>
              </a:tr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NAD 201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EPS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SHZ (nebo OX)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ZOKT (nebo 75)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5433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805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143000" y="2171700"/>
            <a:ext cx="16306800" cy="7848600"/>
            <a:chOff x="0" y="0"/>
            <a:chExt cx="7620000" cy="632460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7620000" cy="6324600"/>
            </a:xfrm>
            <a:prstGeom prst="rect">
              <a:avLst/>
            </a:prstGeom>
            <a:solidFill>
              <a:srgbClr val="2A383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30864" y="982087"/>
              <a:ext cx="5758273" cy="609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65"/>
                </a:lnSpc>
              </a:pPr>
              <a:r>
                <a:rPr lang="en-US" sz="5100" dirty="0">
                  <a:solidFill>
                    <a:srgbClr val="FCF9DA"/>
                  </a:solidFill>
                  <a:latin typeface="Clear Sans Bold"/>
                </a:rPr>
                <a:t>PODZEMNÍ - NOVÉ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0"/>
              <a:ext cx="7620000" cy="482600"/>
            </a:xfrm>
            <a:prstGeom prst="rect">
              <a:avLst/>
            </a:prstGeom>
            <a:solidFill>
              <a:srgbClr val="DB636F"/>
            </a:solidFill>
          </p:spPr>
          <p:txBody>
            <a:bodyPr/>
            <a:lstStyle/>
            <a:p>
              <a:endParaRPr lang="cs-CZ"/>
            </a:p>
          </p:txBody>
        </p:sp>
      </p:grpSp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63B4E60F-6722-5C7F-E56C-F84FF5BEB1C6}"/>
              </a:ext>
            </a:extLst>
          </p:cNvPr>
          <p:cNvGraphicFramePr>
            <a:graphicFrameLocks noGrp="1"/>
          </p:cNvGraphicFramePr>
          <p:nvPr/>
        </p:nvGraphicFramePr>
        <p:xfrm>
          <a:off x="2982648" y="4766896"/>
          <a:ext cx="12322704" cy="4143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0676">
                  <a:extLst>
                    <a:ext uri="{9D8B030D-6E8A-4147-A177-3AD203B41FA5}">
                      <a16:colId xmlns:a16="http://schemas.microsoft.com/office/drawing/2014/main" val="1794236742"/>
                    </a:ext>
                  </a:extLst>
                </a:gridCol>
                <a:gridCol w="3080676">
                  <a:extLst>
                    <a:ext uri="{9D8B030D-6E8A-4147-A177-3AD203B41FA5}">
                      <a16:colId xmlns:a16="http://schemas.microsoft.com/office/drawing/2014/main" val="318855502"/>
                    </a:ext>
                  </a:extLst>
                </a:gridCol>
                <a:gridCol w="3080676">
                  <a:extLst>
                    <a:ext uri="{9D8B030D-6E8A-4147-A177-3AD203B41FA5}">
                      <a16:colId xmlns:a16="http://schemas.microsoft.com/office/drawing/2014/main" val="2989331497"/>
                    </a:ext>
                  </a:extLst>
                </a:gridCol>
                <a:gridCol w="3080676">
                  <a:extLst>
                    <a:ext uri="{9D8B030D-6E8A-4147-A177-3AD203B41FA5}">
                      <a16:colId xmlns:a16="http://schemas.microsoft.com/office/drawing/2014/main" val="182614086"/>
                    </a:ext>
                  </a:extLst>
                </a:gridCol>
              </a:tblGrid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VELIKOST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DETEKCE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HAŠENÍ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VĚTRÁNÍ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8489232"/>
                  </a:ext>
                </a:extLst>
              </a:tr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DO 10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0151738"/>
                  </a:ext>
                </a:extLst>
              </a:tr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11 - 40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EPS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PHZ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3682183"/>
                  </a:ext>
                </a:extLst>
              </a:tr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41 - 200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EPS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SHZ (nebo OX)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860161"/>
                  </a:ext>
                </a:extLst>
              </a:tr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NAD 201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EPS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SHZ (nebo OX)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ZOKT (nebo 75)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5433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6225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819150" y="1876425"/>
            <a:ext cx="11449050" cy="6534150"/>
            <a:chOff x="0" y="0"/>
            <a:chExt cx="15265400" cy="871220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5265400" cy="8712200"/>
            </a:xfrm>
            <a:prstGeom prst="rect">
              <a:avLst/>
            </a:prstGeom>
            <a:solidFill>
              <a:srgbClr val="2A383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463800" y="1400754"/>
              <a:ext cx="10228677" cy="709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50"/>
                </a:lnSpc>
              </a:pPr>
              <a:r>
                <a:rPr lang="en-US" sz="3400" spc="170" dirty="0" err="1">
                  <a:solidFill>
                    <a:srgbClr val="FCF9DA"/>
                  </a:solidFill>
                  <a:latin typeface="Clear Sans Bold"/>
                </a:rPr>
                <a:t>Náklady</a:t>
              </a:r>
              <a:r>
                <a:rPr lang="en-US" sz="3400" spc="170" dirty="0">
                  <a:solidFill>
                    <a:srgbClr val="FCF9DA"/>
                  </a:solidFill>
                  <a:latin typeface="Clear Sans Bold"/>
                </a:rPr>
                <a:t> do </a:t>
              </a:r>
              <a:r>
                <a:rPr lang="en-US" sz="3400" spc="170" dirty="0" err="1">
                  <a:solidFill>
                    <a:srgbClr val="FCF9DA"/>
                  </a:solidFill>
                  <a:latin typeface="Clear Sans Bold"/>
                </a:rPr>
                <a:t>roku</a:t>
              </a:r>
              <a:r>
                <a:rPr lang="en-US" sz="3400" spc="170" dirty="0">
                  <a:solidFill>
                    <a:srgbClr val="FCF9DA"/>
                  </a:solidFill>
                  <a:latin typeface="Clear Sans Bold"/>
                </a:rPr>
                <a:t> 2030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463800" y="2414427"/>
              <a:ext cx="11727277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000"/>
                </a:lnSpc>
              </a:pPr>
              <a:r>
                <a:rPr lang="en-US" sz="10000" spc="-100" dirty="0">
                  <a:solidFill>
                    <a:srgbClr val="FCF9DA"/>
                  </a:solidFill>
                  <a:latin typeface="Clear Sans Bold"/>
                </a:rPr>
                <a:t>179,4 </a:t>
              </a:r>
              <a:r>
                <a:rPr lang="en-US" sz="10000" spc="-100" dirty="0" err="1">
                  <a:solidFill>
                    <a:srgbClr val="FCF9DA"/>
                  </a:solidFill>
                  <a:latin typeface="Clear Sans Bold"/>
                </a:rPr>
                <a:t>mld</a:t>
              </a:r>
              <a:r>
                <a:rPr lang="en-US" sz="10000" spc="-100" dirty="0">
                  <a:solidFill>
                    <a:srgbClr val="FCF9DA"/>
                  </a:solidFill>
                  <a:latin typeface="Clear Sans Bold"/>
                </a:rPr>
                <a:t> KČ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2463800" y="4569404"/>
              <a:ext cx="10744200" cy="203200"/>
            </a:xfrm>
            <a:prstGeom prst="rect">
              <a:avLst/>
            </a:prstGeom>
            <a:solidFill>
              <a:srgbClr val="DB636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463800" y="5005755"/>
              <a:ext cx="10076277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3000" spc="390" dirty="0" err="1">
                  <a:solidFill>
                    <a:srgbClr val="FCF9DA"/>
                  </a:solidFill>
                  <a:latin typeface="Gidole"/>
                </a:rPr>
                <a:t>Náklady</a:t>
              </a:r>
              <a:r>
                <a:rPr lang="en-US" sz="3000" spc="390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3000" spc="390" dirty="0" err="1">
                  <a:solidFill>
                    <a:srgbClr val="FCF9DA"/>
                  </a:solidFill>
                  <a:latin typeface="Gidole"/>
                </a:rPr>
                <a:t>na</a:t>
              </a:r>
              <a:r>
                <a:rPr lang="en-US" sz="3000" spc="390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3000" spc="390" dirty="0" err="1">
                  <a:solidFill>
                    <a:srgbClr val="FCF9DA"/>
                  </a:solidFill>
                  <a:latin typeface="Gidole"/>
                </a:rPr>
                <a:t>obměnu</a:t>
              </a:r>
              <a:r>
                <a:rPr lang="en-US" sz="3000" spc="390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3000" spc="390" dirty="0" err="1">
                  <a:solidFill>
                    <a:srgbClr val="FCF9DA"/>
                  </a:solidFill>
                  <a:latin typeface="Gidole"/>
                </a:rPr>
                <a:t>vozového</a:t>
              </a:r>
              <a:r>
                <a:rPr lang="en-US" sz="3000" spc="390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3000" spc="390" dirty="0" err="1">
                  <a:solidFill>
                    <a:srgbClr val="FCF9DA"/>
                  </a:solidFill>
                  <a:latin typeface="Gidole"/>
                </a:rPr>
                <a:t>parku</a:t>
              </a:r>
              <a:r>
                <a:rPr lang="en-US" sz="3000" spc="390" dirty="0">
                  <a:solidFill>
                    <a:srgbClr val="FCF9DA"/>
                  </a:solidFill>
                  <a:latin typeface="Gidole"/>
                </a:rPr>
                <a:t>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63800" y="5937941"/>
              <a:ext cx="10203277" cy="12500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67"/>
                </a:lnSpc>
              </a:pPr>
              <a:r>
                <a:rPr lang="en-US" sz="2275" spc="136" dirty="0" err="1">
                  <a:solidFill>
                    <a:srgbClr val="FCF9DA"/>
                  </a:solidFill>
                  <a:latin typeface="Gidole"/>
                </a:rPr>
                <a:t>Zohlednění</a:t>
              </a:r>
              <a:r>
                <a:rPr lang="en-US" sz="2275" spc="136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275" spc="136" dirty="0" err="1">
                  <a:solidFill>
                    <a:srgbClr val="FCF9DA"/>
                  </a:solidFill>
                  <a:latin typeface="Gidole"/>
                </a:rPr>
                <a:t>věkové</a:t>
              </a:r>
              <a:r>
                <a:rPr lang="en-US" sz="2275" spc="136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275" spc="136" dirty="0" err="1">
                  <a:solidFill>
                    <a:srgbClr val="FCF9DA"/>
                  </a:solidFill>
                  <a:latin typeface="Gidole"/>
                </a:rPr>
                <a:t>struktury</a:t>
              </a:r>
              <a:r>
                <a:rPr lang="en-US" sz="2275" spc="136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275" spc="136" dirty="0" err="1">
                  <a:solidFill>
                    <a:srgbClr val="FCF9DA"/>
                  </a:solidFill>
                  <a:latin typeface="Gidole"/>
                </a:rPr>
                <a:t>vozidel</a:t>
              </a:r>
              <a:r>
                <a:rPr lang="en-US" sz="2275" spc="136" dirty="0">
                  <a:solidFill>
                    <a:srgbClr val="FCF9DA"/>
                  </a:solidFill>
                  <a:latin typeface="Gidole"/>
                </a:rPr>
                <a:t>, </a:t>
              </a:r>
              <a:r>
                <a:rPr lang="en-US" sz="2275" spc="136" dirty="0" err="1">
                  <a:solidFill>
                    <a:srgbClr val="FCF9DA"/>
                  </a:solidFill>
                  <a:latin typeface="Gidole"/>
                </a:rPr>
                <a:t>určení</a:t>
              </a:r>
              <a:r>
                <a:rPr lang="en-US" sz="2275" spc="136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275" spc="136" dirty="0" err="1">
                  <a:solidFill>
                    <a:srgbClr val="FCF9DA"/>
                  </a:solidFill>
                  <a:latin typeface="Gidole"/>
                </a:rPr>
                <a:t>střední</a:t>
              </a:r>
              <a:r>
                <a:rPr lang="en-US" sz="2275" spc="136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275" spc="136" dirty="0" err="1">
                  <a:solidFill>
                    <a:srgbClr val="FCF9DA"/>
                  </a:solidFill>
                  <a:latin typeface="Gidole"/>
                </a:rPr>
                <a:t>ceny</a:t>
              </a:r>
              <a:r>
                <a:rPr lang="en-US" sz="2275" spc="136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275" spc="136" dirty="0" err="1">
                  <a:solidFill>
                    <a:srgbClr val="FCF9DA"/>
                  </a:solidFill>
                  <a:latin typeface="Gidole"/>
                </a:rPr>
                <a:t>elektromobilu</a:t>
              </a:r>
              <a:r>
                <a:rPr lang="en-US" sz="2275" spc="136" dirty="0">
                  <a:solidFill>
                    <a:srgbClr val="FCF9DA"/>
                  </a:solidFill>
                  <a:latin typeface="Gidole"/>
                </a:rPr>
                <a:t>. </a:t>
              </a:r>
              <a:r>
                <a:rPr lang="en-US" sz="2275" spc="136" dirty="0" err="1">
                  <a:solidFill>
                    <a:srgbClr val="FCF9DA"/>
                  </a:solidFill>
                  <a:latin typeface="Gidole"/>
                </a:rPr>
                <a:t>Stále</a:t>
              </a:r>
              <a:r>
                <a:rPr lang="en-US" sz="2275" spc="136" dirty="0">
                  <a:solidFill>
                    <a:srgbClr val="FCF9DA"/>
                  </a:solidFill>
                  <a:latin typeface="Gidole"/>
                </a:rPr>
                <a:t> to </a:t>
              </a:r>
              <a:r>
                <a:rPr lang="en-US" sz="2275" spc="136" dirty="0" err="1">
                  <a:solidFill>
                    <a:srgbClr val="FCF9DA"/>
                  </a:solidFill>
                  <a:latin typeface="Gidole"/>
                </a:rPr>
                <a:t>není</a:t>
              </a:r>
              <a:r>
                <a:rPr lang="en-US" sz="2275" spc="136" dirty="0">
                  <a:solidFill>
                    <a:srgbClr val="FCF9DA"/>
                  </a:solidFill>
                  <a:latin typeface="Gidole"/>
                </a:rPr>
                <a:t> 100% </a:t>
              </a:r>
              <a:r>
                <a:rPr lang="en-US" sz="2275" spc="136" dirty="0" err="1">
                  <a:solidFill>
                    <a:srgbClr val="FCF9DA"/>
                  </a:solidFill>
                  <a:latin typeface="Gidole"/>
                </a:rPr>
                <a:t>přechod</a:t>
              </a:r>
              <a:r>
                <a:rPr lang="en-US" sz="2275" spc="136" dirty="0">
                  <a:solidFill>
                    <a:srgbClr val="FCF9DA"/>
                  </a:solidFill>
                  <a:latin typeface="Gidole"/>
                </a:rPr>
                <a:t>…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" y="0"/>
            <a:ext cx="7703956" cy="10307472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Drawing 30">
            <a:extLst>
              <a:ext uri="{FF2B5EF4-FFF2-40B4-BE49-F238E27FC236}">
                <a16:creationId xmlns:a16="http://schemas.microsoft.com/office/drawing/2014/main" id="{002E6A51-F22C-22F1-8F5F-FB777864907E}"/>
              </a:ext>
            </a:extLst>
          </p:cNvPr>
          <p:cNvPicPr/>
          <p:nvPr/>
        </p:nvPicPr>
        <p:blipFill rotWithShape="1">
          <a:blip r:embed="rId3"/>
          <a:srcRect t="23335" b="2737"/>
          <a:stretch/>
        </p:blipFill>
        <p:spPr>
          <a:xfrm>
            <a:off x="4373182" y="10"/>
            <a:ext cx="13914818" cy="10286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0C5CF60E-700D-499B-22F4-685EBC5615D0}"/>
              </a:ext>
            </a:extLst>
          </p:cNvPr>
          <p:cNvSpPr txBox="1"/>
          <p:nvPr/>
        </p:nvSpPr>
        <p:spPr>
          <a:xfrm>
            <a:off x="992874" y="4278571"/>
            <a:ext cx="4742910" cy="39603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spc="649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Sociální</a:t>
            </a:r>
            <a:r>
              <a:rPr lang="en-US" sz="6600" spc="649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spc="649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zařízení</a:t>
            </a:r>
            <a:endParaRPr lang="en-US" sz="6600" spc="649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30098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rawing 30">
            <a:extLst>
              <a:ext uri="{FF2B5EF4-FFF2-40B4-BE49-F238E27FC236}">
                <a16:creationId xmlns:a16="http://schemas.microsoft.com/office/drawing/2014/main" id="{059780B3-153C-68ED-2069-A0CAEAC91746}"/>
              </a:ext>
            </a:extLst>
          </p:cNvPr>
          <p:cNvPicPr/>
          <p:nvPr/>
        </p:nvPicPr>
        <p:blipFill rotWithShape="1">
          <a:blip r:embed="rId3"/>
          <a:srcRect l="-400" t="39826" r="400" b="40633"/>
          <a:stretch/>
        </p:blipFill>
        <p:spPr>
          <a:xfrm>
            <a:off x="-3657600" y="-925570"/>
            <a:ext cx="22047200" cy="4308328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3" name="TextBox 3"/>
          <p:cNvSpPr txBox="1"/>
          <p:nvPr/>
        </p:nvSpPr>
        <p:spPr>
          <a:xfrm>
            <a:off x="152400" y="3787117"/>
            <a:ext cx="5181600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41"/>
              </a:lnSpc>
            </a:pPr>
            <a:r>
              <a:rPr lang="en-US" sz="5775" dirty="0" err="1">
                <a:solidFill>
                  <a:srgbClr val="FCF9DA"/>
                </a:solidFill>
                <a:latin typeface="Clear Sans Bold"/>
              </a:rPr>
              <a:t>Sociální</a:t>
            </a:r>
            <a:r>
              <a:rPr lang="en-US" sz="5775" dirty="0">
                <a:solidFill>
                  <a:srgbClr val="FCF9DA"/>
                </a:solidFill>
                <a:latin typeface="Clear Sans Bold"/>
              </a:rPr>
              <a:t> </a:t>
            </a:r>
            <a:r>
              <a:rPr lang="en-US" sz="5775" dirty="0" err="1">
                <a:solidFill>
                  <a:srgbClr val="FCF9DA"/>
                </a:solidFill>
                <a:latin typeface="Clear Sans Bold"/>
              </a:rPr>
              <a:t>zařízení</a:t>
            </a:r>
            <a:endParaRPr lang="en-US" sz="5775" dirty="0">
              <a:solidFill>
                <a:srgbClr val="FCF9DA"/>
              </a:solidFill>
              <a:latin typeface="Clear Sans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5930192" y="3508872"/>
            <a:ext cx="11329108" cy="5558828"/>
            <a:chOff x="0" y="-133350"/>
            <a:chExt cx="15105477" cy="7411769"/>
          </a:xfrm>
        </p:grpSpPr>
        <p:sp>
          <p:nvSpPr>
            <p:cNvPr id="5" name="TextBox 5"/>
            <p:cNvSpPr txBox="1"/>
            <p:nvPr/>
          </p:nvSpPr>
          <p:spPr>
            <a:xfrm>
              <a:off x="0" y="-133350"/>
              <a:ext cx="15105477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3000" spc="390" dirty="0">
                  <a:solidFill>
                    <a:srgbClr val="DB636F"/>
                  </a:solidFill>
                  <a:latin typeface="Gidole"/>
                </a:rPr>
                <a:t>POŽÁRY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611002"/>
              <a:ext cx="15105477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3000" spc="390" dirty="0">
                  <a:solidFill>
                    <a:srgbClr val="DB636F"/>
                  </a:solidFill>
                  <a:latin typeface="Gidole"/>
                </a:rPr>
                <a:t>KONTROLY 2023 A 2024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33401"/>
              <a:ext cx="14445077" cy="1538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Vejprty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–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Domov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pro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mentálně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postižené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(8)</a:t>
              </a:r>
            </a:p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Roztoky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– Alzheimer centrum (2)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277752"/>
              <a:ext cx="14445077" cy="4000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Domovy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pro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seniory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(202)</a:t>
              </a:r>
            </a:p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Domovy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pro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osoby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se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zdravotním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postižením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(146)</a:t>
              </a:r>
            </a:p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Domovy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se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zvláštní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režimem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(95)</a:t>
              </a:r>
            </a:p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Týdenní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stacionáře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(14)</a:t>
              </a:r>
            </a:p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Ostatní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(17)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182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33375" y="-266700"/>
            <a:ext cx="18954750" cy="3048000"/>
          </a:xfrm>
          <a:prstGeom prst="rect">
            <a:avLst/>
          </a:prstGeom>
          <a:solidFill>
            <a:srgbClr val="DB636F"/>
          </a:solid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1047750"/>
            <a:ext cx="14548555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00"/>
              </a:lnSpc>
            </a:pPr>
            <a:r>
              <a:rPr lang="en-US" sz="6000" dirty="0">
                <a:solidFill>
                  <a:srgbClr val="2A383F"/>
                </a:solidFill>
                <a:latin typeface="Clear Sans Bold"/>
              </a:rPr>
              <a:t>VÝSLEDKY</a:t>
            </a:r>
          </a:p>
        </p:txBody>
      </p:sp>
      <p:sp>
        <p:nvSpPr>
          <p:cNvPr id="4" name="AutoShape 4"/>
          <p:cNvSpPr/>
          <p:nvPr/>
        </p:nvSpPr>
        <p:spPr>
          <a:xfrm>
            <a:off x="4552950" y="3733800"/>
            <a:ext cx="152400" cy="5524500"/>
          </a:xfrm>
          <a:prstGeom prst="rect">
            <a:avLst/>
          </a:prstGeom>
          <a:solidFill>
            <a:srgbClr val="FCF9DA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5127271" y="3524973"/>
            <a:ext cx="11329108" cy="5746027"/>
            <a:chOff x="0" y="-133350"/>
            <a:chExt cx="15105477" cy="7661367"/>
          </a:xfrm>
        </p:grpSpPr>
        <p:sp>
          <p:nvSpPr>
            <p:cNvPr id="6" name="TextBox 6"/>
            <p:cNvSpPr txBox="1"/>
            <p:nvPr/>
          </p:nvSpPr>
          <p:spPr>
            <a:xfrm>
              <a:off x="0" y="-133350"/>
              <a:ext cx="15105477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3000" spc="390" dirty="0">
                  <a:solidFill>
                    <a:srgbClr val="DB636F"/>
                  </a:solidFill>
                  <a:latin typeface="Gidole"/>
                </a:rPr>
                <a:t>POČET KONTROL x ZÁVADY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611002"/>
              <a:ext cx="15105477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3000" spc="390" dirty="0">
                  <a:solidFill>
                    <a:srgbClr val="DB636F"/>
                  </a:solidFill>
                  <a:latin typeface="Gidole"/>
                </a:rPr>
                <a:t>OBDOBÍ VÝSTAVBY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067348"/>
              <a:ext cx="15105477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3000" spc="390" dirty="0">
                  <a:solidFill>
                    <a:srgbClr val="DB636F"/>
                  </a:solidFill>
                  <a:latin typeface="Gidole"/>
                </a:rPr>
                <a:t>DALŠÍ POSTUP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33401"/>
              <a:ext cx="14445077" cy="1538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Provedeno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422 control se 1161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nedostatky</a:t>
              </a:r>
              <a:endParaRPr lang="en-US" sz="2800" spc="168" dirty="0">
                <a:solidFill>
                  <a:srgbClr val="FCF9DA"/>
                </a:solidFill>
                <a:latin typeface="Gidole"/>
              </a:endParaRPr>
            </a:p>
            <a:p>
              <a:pPr>
                <a:lnSpc>
                  <a:spcPts val="4760"/>
                </a:lnSpc>
              </a:pP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48%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kontrol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s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nedostatky</a:t>
              </a:r>
              <a:endParaRPr lang="en-US" sz="2800" spc="168" dirty="0">
                <a:solidFill>
                  <a:srgbClr val="FCF9DA"/>
                </a:solidFill>
                <a:latin typeface="Gidole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277752"/>
              <a:ext cx="14445077" cy="2359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60"/>
                </a:lnSpc>
              </a:pP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12%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před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rokem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1975</a:t>
              </a:r>
            </a:p>
            <a:p>
              <a:pPr>
                <a:lnSpc>
                  <a:spcPts val="4760"/>
                </a:lnSpc>
              </a:pP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48% v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rozpětí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1975 – 2006</a:t>
              </a:r>
            </a:p>
            <a:p>
              <a:pPr>
                <a:lnSpc>
                  <a:spcPts val="4760"/>
                </a:lnSpc>
              </a:pP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40% po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roce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2006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810299"/>
              <a:ext cx="14445077" cy="717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Jednání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s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Asociací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poskytovatelů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sociálních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služeb</a:t>
              </a:r>
              <a:endParaRPr lang="en-US" sz="2800" spc="168" dirty="0">
                <a:solidFill>
                  <a:srgbClr val="FCF9DA"/>
                </a:solidFill>
                <a:latin typeface="Gido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5594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33375" y="-266700"/>
            <a:ext cx="18954750" cy="4229100"/>
          </a:xfrm>
          <a:prstGeom prst="rect">
            <a:avLst/>
          </a:prstGeom>
          <a:solidFill>
            <a:srgbClr val="2A383F"/>
          </a:solidFill>
        </p:spPr>
        <p:txBody>
          <a:bodyPr/>
          <a:lstStyle/>
          <a:p>
            <a:endParaRPr lang="cs-CZ"/>
          </a:p>
        </p:txBody>
      </p:sp>
      <p:sp>
        <p:nvSpPr>
          <p:cNvPr id="3" name="AutoShape 3"/>
          <p:cNvSpPr/>
          <p:nvPr/>
        </p:nvSpPr>
        <p:spPr>
          <a:xfrm>
            <a:off x="4546600" y="4977536"/>
            <a:ext cx="152400" cy="4273550"/>
          </a:xfrm>
          <a:prstGeom prst="rect">
            <a:avLst/>
          </a:prstGeom>
          <a:solidFill>
            <a:srgbClr val="2A383F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5108221" y="4977536"/>
            <a:ext cx="11329108" cy="3842614"/>
            <a:chOff x="0" y="0"/>
            <a:chExt cx="15105477" cy="5123485"/>
          </a:xfrm>
        </p:grpSpPr>
        <p:sp>
          <p:nvSpPr>
            <p:cNvPr id="5" name="TextBox 5"/>
            <p:cNvSpPr txBox="1"/>
            <p:nvPr/>
          </p:nvSpPr>
          <p:spPr>
            <a:xfrm>
              <a:off x="0" y="-133350"/>
              <a:ext cx="15105477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3000" spc="390">
                  <a:solidFill>
                    <a:srgbClr val="2A383F"/>
                  </a:solidFill>
                  <a:latin typeface="Gidole"/>
                </a:rPr>
                <a:t>POŠTOVNÍ ADRESA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815135"/>
              <a:ext cx="15105477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3000" spc="390">
                  <a:solidFill>
                    <a:srgbClr val="2A383F"/>
                  </a:solidFill>
                  <a:latin typeface="Gidole"/>
                </a:rPr>
                <a:t>E-MAIL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744570"/>
              <a:ext cx="15105477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3000" spc="390">
                  <a:solidFill>
                    <a:srgbClr val="2A383F"/>
                  </a:solidFill>
                  <a:latin typeface="Gidole"/>
                </a:rPr>
                <a:t>TELEFONNÍ ČÍSLO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33400"/>
              <a:ext cx="14445077" cy="721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2A383F"/>
                  </a:solidFill>
                  <a:latin typeface="Gidole"/>
                </a:rPr>
                <a:t>Kloknerova</a:t>
              </a:r>
              <a:r>
                <a:rPr lang="en-US" sz="2800" spc="168" dirty="0">
                  <a:solidFill>
                    <a:srgbClr val="2A383F"/>
                  </a:solidFill>
                  <a:latin typeface="Gidole"/>
                </a:rPr>
                <a:t> 26, 148 01 Praha 414, </a:t>
              </a:r>
              <a:r>
                <a:rPr lang="en-US" sz="2800" spc="168" dirty="0" err="1">
                  <a:solidFill>
                    <a:srgbClr val="2A383F"/>
                  </a:solidFill>
                  <a:latin typeface="Gidole"/>
                </a:rPr>
                <a:t>Česká</a:t>
              </a:r>
              <a:r>
                <a:rPr lang="en-US" sz="2800" spc="168" dirty="0">
                  <a:solidFill>
                    <a:srgbClr val="2A383F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2A383F"/>
                  </a:solidFill>
                  <a:latin typeface="Gidole"/>
                </a:rPr>
                <a:t>republika</a:t>
              </a:r>
              <a:endParaRPr lang="en-US" sz="2800" spc="168" dirty="0">
                <a:solidFill>
                  <a:srgbClr val="2A383F"/>
                </a:solidFill>
                <a:latin typeface="Gidole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481885"/>
              <a:ext cx="14445077" cy="721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2A383F"/>
                  </a:solidFill>
                  <a:latin typeface="Gidole"/>
                </a:rPr>
                <a:t>daniel.miklos@hzscr.cz</a:t>
              </a:r>
              <a:endParaRPr lang="en-US" sz="2800" spc="168" dirty="0">
                <a:solidFill>
                  <a:srgbClr val="2A383F"/>
                </a:solidFill>
                <a:latin typeface="Gidole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412285"/>
              <a:ext cx="14445077" cy="721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60"/>
                </a:lnSpc>
              </a:pPr>
              <a:r>
                <a:rPr lang="en-US" sz="2800" spc="168" dirty="0">
                  <a:solidFill>
                    <a:srgbClr val="2A383F"/>
                  </a:solidFill>
                  <a:latin typeface="Gidole"/>
                </a:rPr>
                <a:t>724 178 005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1028700"/>
            <a:ext cx="16230600" cy="1991090"/>
            <a:chOff x="0" y="0"/>
            <a:chExt cx="21640800" cy="2654787"/>
          </a:xfrm>
        </p:grpSpPr>
        <p:sp>
          <p:nvSpPr>
            <p:cNvPr id="12" name="TextBox 12"/>
            <p:cNvSpPr txBox="1"/>
            <p:nvPr/>
          </p:nvSpPr>
          <p:spPr>
            <a:xfrm>
              <a:off x="4" y="19050"/>
              <a:ext cx="21531673" cy="1200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900"/>
                </a:lnSpc>
              </a:pPr>
              <a:r>
                <a:rPr lang="en-US" sz="6000" dirty="0">
                  <a:solidFill>
                    <a:srgbClr val="FCF9DA"/>
                  </a:solidFill>
                  <a:latin typeface="Clear Sans Bold"/>
                </a:rPr>
                <a:t>DĚKUJI ZA POZORNOST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49090"/>
              <a:ext cx="14900182" cy="709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50"/>
                </a:lnSpc>
              </a:pPr>
              <a:r>
                <a:rPr lang="en-US" sz="3400" spc="170" dirty="0">
                  <a:solidFill>
                    <a:srgbClr val="FCF9DA"/>
                  </a:solidFill>
                  <a:latin typeface="Clear Sans Bold"/>
                </a:rPr>
                <a:t>Daniel </a:t>
              </a:r>
              <a:r>
                <a:rPr lang="en-US" sz="3400" spc="170" dirty="0" err="1">
                  <a:solidFill>
                    <a:srgbClr val="FCF9DA"/>
                  </a:solidFill>
                  <a:latin typeface="Clear Sans Bold"/>
                </a:rPr>
                <a:t>Miklós</a:t>
              </a:r>
              <a:endParaRPr lang="en-US" sz="3400" spc="170" dirty="0">
                <a:solidFill>
                  <a:srgbClr val="FCF9DA"/>
                </a:solidFill>
                <a:latin typeface="Clear Sans Bold"/>
              </a:endParaRPr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1549400"/>
              <a:ext cx="21640800" cy="177800"/>
            </a:xfrm>
            <a:prstGeom prst="rect">
              <a:avLst/>
            </a:prstGeom>
            <a:solidFill>
              <a:srgbClr val="DB636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5" name="Freeform 4">
            <a:extLst>
              <a:ext uri="{FF2B5EF4-FFF2-40B4-BE49-F238E27FC236}">
                <a16:creationId xmlns:a16="http://schemas.microsoft.com/office/drawing/2014/main" id="{068122F7-4B42-A59A-4EE6-A195B4F7F1C9}"/>
              </a:ext>
            </a:extLst>
          </p:cNvPr>
          <p:cNvSpPr/>
          <p:nvPr/>
        </p:nvSpPr>
        <p:spPr>
          <a:xfrm>
            <a:off x="762000" y="4995605"/>
            <a:ext cx="3007210" cy="4183562"/>
          </a:xfrm>
          <a:custGeom>
            <a:avLst/>
            <a:gdLst/>
            <a:ahLst/>
            <a:cxnLst/>
            <a:rect l="l" t="t" r="r" b="b"/>
            <a:pathLst>
              <a:path w="1443221" h="2007776">
                <a:moveTo>
                  <a:pt x="0" y="0"/>
                </a:moveTo>
                <a:lnTo>
                  <a:pt x="1443222" y="0"/>
                </a:lnTo>
                <a:lnTo>
                  <a:pt x="1443222" y="2007776"/>
                </a:lnTo>
                <a:lnTo>
                  <a:pt x="0" y="20077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364896" y="4111784"/>
            <a:ext cx="2680408" cy="3558039"/>
            <a:chOff x="0" y="0"/>
            <a:chExt cx="3573877" cy="4744053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72439" y="0"/>
              <a:ext cx="3429000" cy="3429000"/>
              <a:chOff x="0" y="0"/>
              <a:chExt cx="1695450" cy="16954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695450" cy="1695450"/>
              </a:xfrm>
              <a:custGeom>
                <a:avLst/>
                <a:gdLst/>
                <a:ahLst/>
                <a:cxnLst/>
                <a:rect l="l" t="t" r="r" b="b"/>
                <a:pathLst>
                  <a:path w="1695450" h="1695450">
                    <a:moveTo>
                      <a:pt x="1198880" y="0"/>
                    </a:moveTo>
                    <a:lnTo>
                      <a:pt x="496570" y="0"/>
                    </a:lnTo>
                    <a:lnTo>
                      <a:pt x="0" y="496570"/>
                    </a:lnTo>
                    <a:lnTo>
                      <a:pt x="0" y="1198880"/>
                    </a:lnTo>
                    <a:lnTo>
                      <a:pt x="496570" y="1695450"/>
                    </a:lnTo>
                    <a:lnTo>
                      <a:pt x="1198880" y="1695450"/>
                    </a:lnTo>
                    <a:lnTo>
                      <a:pt x="1695450" y="1198880"/>
                    </a:lnTo>
                    <a:lnTo>
                      <a:pt x="1695450" y="496570"/>
                    </a:lnTo>
                    <a:close/>
                  </a:path>
                </a:pathLst>
              </a:custGeom>
              <a:solidFill>
                <a:srgbClr val="FCF9DA"/>
              </a:solidFill>
            </p:spPr>
            <p:txBody>
              <a:bodyPr/>
              <a:lstStyle/>
              <a:p>
                <a:endParaRPr lang="cs-CZ" dirty="0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0" y="4128926"/>
              <a:ext cx="3573877" cy="615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4"/>
                </a:lnSpc>
              </a:pPr>
              <a:r>
                <a:rPr lang="en-US" sz="2800" spc="141" dirty="0" err="1">
                  <a:solidFill>
                    <a:srgbClr val="FCF9DA"/>
                  </a:solidFill>
                  <a:latin typeface="Gidole"/>
                </a:rPr>
                <a:t>Dřevostavby</a:t>
              </a:r>
              <a:endParaRPr lang="en-US" sz="2800" spc="141" dirty="0">
                <a:solidFill>
                  <a:srgbClr val="FCF9DA"/>
                </a:solidFill>
                <a:latin typeface="Gidole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028700" y="1028700"/>
            <a:ext cx="16230600" cy="1933940"/>
            <a:chOff x="0" y="0"/>
            <a:chExt cx="21640800" cy="2578587"/>
          </a:xfrm>
        </p:grpSpPr>
        <p:sp>
          <p:nvSpPr>
            <p:cNvPr id="3" name="TextBox 3"/>
            <p:cNvSpPr txBox="1"/>
            <p:nvPr/>
          </p:nvSpPr>
          <p:spPr>
            <a:xfrm>
              <a:off x="4" y="19050"/>
              <a:ext cx="17848673" cy="1200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900"/>
                </a:lnSpc>
              </a:pPr>
              <a:r>
                <a:rPr lang="en-US" sz="6000">
                  <a:solidFill>
                    <a:srgbClr val="FCF9DA"/>
                  </a:solidFill>
                  <a:latin typeface="Clear Sans Bold"/>
                </a:rPr>
                <a:t>NAŠE VÝZVY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872890"/>
              <a:ext cx="11854277" cy="709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50"/>
                </a:lnSpc>
              </a:pPr>
              <a:r>
                <a:rPr lang="en-US" sz="3400" spc="170" dirty="0">
                  <a:solidFill>
                    <a:srgbClr val="FCF9DA"/>
                  </a:solidFill>
                  <a:latin typeface="Clear Sans Bold"/>
                </a:rPr>
                <a:t>Na </a:t>
              </a:r>
              <a:r>
                <a:rPr lang="en-US" sz="3400" spc="170" dirty="0" err="1">
                  <a:solidFill>
                    <a:srgbClr val="FCF9DA"/>
                  </a:solidFill>
                  <a:latin typeface="Clear Sans Bold"/>
                </a:rPr>
                <a:t>čem</a:t>
              </a:r>
              <a:r>
                <a:rPr lang="en-US" sz="3400" spc="170" dirty="0">
                  <a:solidFill>
                    <a:srgbClr val="FCF9DA"/>
                  </a:solidFill>
                  <a:latin typeface="Clear Sans Bold"/>
                </a:rPr>
                <a:t> </a:t>
              </a:r>
              <a:r>
                <a:rPr lang="en-US" sz="3400" spc="170" dirty="0" err="1">
                  <a:solidFill>
                    <a:srgbClr val="FCF9DA"/>
                  </a:solidFill>
                  <a:latin typeface="Clear Sans Bold"/>
                </a:rPr>
                <a:t>musíme</a:t>
              </a:r>
              <a:r>
                <a:rPr lang="en-US" sz="3400" spc="170" dirty="0">
                  <a:solidFill>
                    <a:srgbClr val="FCF9DA"/>
                  </a:solidFill>
                  <a:latin typeface="Clear Sans Bold"/>
                </a:rPr>
                <a:t> </a:t>
              </a:r>
              <a:r>
                <a:rPr lang="en-US" sz="3400" spc="170" dirty="0" err="1">
                  <a:solidFill>
                    <a:srgbClr val="FCF9DA"/>
                  </a:solidFill>
                  <a:latin typeface="Clear Sans Bold"/>
                </a:rPr>
                <a:t>zapracovat</a:t>
              </a:r>
              <a:endParaRPr lang="en-US" sz="3400" spc="170" dirty="0">
                <a:solidFill>
                  <a:srgbClr val="FCF9DA"/>
                </a:solidFill>
                <a:latin typeface="Clear Sans Bold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1473200"/>
              <a:ext cx="21640800" cy="177800"/>
            </a:xfrm>
            <a:prstGeom prst="rect">
              <a:avLst/>
            </a:prstGeom>
            <a:solidFill>
              <a:srgbClr val="DB636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603396" y="4111784"/>
            <a:ext cx="2680408" cy="3546316"/>
            <a:chOff x="0" y="0"/>
            <a:chExt cx="3573877" cy="4728423"/>
          </a:xfrm>
        </p:grpSpPr>
        <p:sp>
          <p:nvSpPr>
            <p:cNvPr id="13" name="Freeform 13"/>
            <p:cNvSpPr/>
            <p:nvPr/>
          </p:nvSpPr>
          <p:spPr>
            <a:xfrm>
              <a:off x="72439" y="0"/>
              <a:ext cx="3429000" cy="3429001"/>
            </a:xfrm>
            <a:custGeom>
              <a:avLst/>
              <a:gdLst/>
              <a:ahLst/>
              <a:cxnLst/>
              <a:rect l="l" t="t" r="r" b="b"/>
              <a:pathLst>
                <a:path w="1695450" h="1695450">
                  <a:moveTo>
                    <a:pt x="1198880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198880"/>
                  </a:lnTo>
                  <a:lnTo>
                    <a:pt x="496570" y="1695450"/>
                  </a:lnTo>
                  <a:lnTo>
                    <a:pt x="1198880" y="1695450"/>
                  </a:lnTo>
                  <a:lnTo>
                    <a:pt x="1695450" y="1198880"/>
                  </a:lnTo>
                  <a:lnTo>
                    <a:pt x="1695450" y="496570"/>
                  </a:lnTo>
                  <a:close/>
                </a:path>
              </a:pathLst>
            </a:custGeom>
            <a:solidFill>
              <a:srgbClr val="FCF9DA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010704"/>
              <a:ext cx="3573877" cy="717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Elektromobilita</a:t>
              </a:r>
              <a:endParaRPr lang="en-US" sz="2800" spc="168" dirty="0">
                <a:solidFill>
                  <a:srgbClr val="FCF9DA"/>
                </a:solidFill>
                <a:latin typeface="Gidole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803796" y="4111784"/>
            <a:ext cx="2680408" cy="3529325"/>
            <a:chOff x="21089" y="0"/>
            <a:chExt cx="3573877" cy="4705767"/>
          </a:xfrm>
        </p:grpSpPr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72439" y="0"/>
              <a:ext cx="3429000" cy="3429000"/>
              <a:chOff x="0" y="0"/>
              <a:chExt cx="1695450" cy="169545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695450" cy="1695450"/>
              </a:xfrm>
              <a:custGeom>
                <a:avLst/>
                <a:gdLst/>
                <a:ahLst/>
                <a:cxnLst/>
                <a:rect l="l" t="t" r="r" b="b"/>
                <a:pathLst>
                  <a:path w="1695450" h="1695450">
                    <a:moveTo>
                      <a:pt x="1198880" y="0"/>
                    </a:moveTo>
                    <a:lnTo>
                      <a:pt x="496570" y="0"/>
                    </a:lnTo>
                    <a:lnTo>
                      <a:pt x="0" y="496570"/>
                    </a:lnTo>
                    <a:lnTo>
                      <a:pt x="0" y="1198880"/>
                    </a:lnTo>
                    <a:lnTo>
                      <a:pt x="496570" y="1695450"/>
                    </a:lnTo>
                    <a:lnTo>
                      <a:pt x="1198880" y="1695450"/>
                    </a:lnTo>
                    <a:lnTo>
                      <a:pt x="1695450" y="1198880"/>
                    </a:lnTo>
                    <a:lnTo>
                      <a:pt x="1695450" y="496570"/>
                    </a:lnTo>
                    <a:close/>
                  </a:path>
                </a:pathLst>
              </a:custGeom>
              <a:solidFill>
                <a:srgbClr val="FCF9DA"/>
              </a:solidFill>
            </p:spPr>
            <p:txBody>
              <a:bodyPr/>
              <a:lstStyle/>
              <a:p>
                <a:endParaRPr lang="cs-CZ" dirty="0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21089" y="3988048"/>
              <a:ext cx="3573877" cy="717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Bat.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uložiště</a:t>
              </a:r>
              <a:endParaRPr lang="en-US" sz="2800" spc="168" dirty="0">
                <a:solidFill>
                  <a:srgbClr val="FCF9DA"/>
                </a:solidFill>
                <a:latin typeface="Gidole"/>
              </a:endParaRPr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1096625" y="4157769"/>
            <a:ext cx="2571750" cy="2571750"/>
            <a:chOff x="0" y="0"/>
            <a:chExt cx="1695450" cy="169545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95450" cy="1695450"/>
            </a:xfrm>
            <a:custGeom>
              <a:avLst/>
              <a:gdLst/>
              <a:ahLst/>
              <a:cxnLst/>
              <a:rect l="l" t="t" r="r" b="b"/>
              <a:pathLst>
                <a:path w="1695450" h="1695450">
                  <a:moveTo>
                    <a:pt x="1198880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198880"/>
                  </a:lnTo>
                  <a:lnTo>
                    <a:pt x="496570" y="1695450"/>
                  </a:lnTo>
                  <a:lnTo>
                    <a:pt x="1198880" y="1695450"/>
                  </a:lnTo>
                  <a:lnTo>
                    <a:pt x="1695450" y="1198880"/>
                  </a:lnTo>
                  <a:lnTo>
                    <a:pt x="1695450" y="496570"/>
                  </a:lnTo>
                  <a:close/>
                </a:path>
              </a:pathLst>
            </a:custGeom>
            <a:solidFill>
              <a:srgbClr val="FCF9DA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1096625" y="7131534"/>
            <a:ext cx="2680408" cy="538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2800" spc="168" dirty="0">
                <a:solidFill>
                  <a:srgbClr val="FCF9DA"/>
                </a:solidFill>
                <a:latin typeface="Gidole"/>
              </a:rPr>
              <a:t>FTV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4242696" y="4157769"/>
            <a:ext cx="2680408" cy="3512054"/>
            <a:chOff x="0" y="0"/>
            <a:chExt cx="3573877" cy="4682738"/>
          </a:xfrm>
        </p:grpSpPr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>
              <a:off x="72439" y="0"/>
              <a:ext cx="3429000" cy="3429000"/>
              <a:chOff x="0" y="0"/>
              <a:chExt cx="1695450" cy="169545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695450" cy="1695450"/>
              </a:xfrm>
              <a:custGeom>
                <a:avLst/>
                <a:gdLst/>
                <a:ahLst/>
                <a:cxnLst/>
                <a:rect l="l" t="t" r="r" b="b"/>
                <a:pathLst>
                  <a:path w="1695450" h="1695450">
                    <a:moveTo>
                      <a:pt x="1198880" y="0"/>
                    </a:moveTo>
                    <a:lnTo>
                      <a:pt x="496570" y="0"/>
                    </a:lnTo>
                    <a:lnTo>
                      <a:pt x="0" y="496570"/>
                    </a:lnTo>
                    <a:lnTo>
                      <a:pt x="0" y="1198880"/>
                    </a:lnTo>
                    <a:lnTo>
                      <a:pt x="496570" y="1695450"/>
                    </a:lnTo>
                    <a:lnTo>
                      <a:pt x="1198880" y="1695450"/>
                    </a:lnTo>
                    <a:lnTo>
                      <a:pt x="1695450" y="1198880"/>
                    </a:lnTo>
                    <a:lnTo>
                      <a:pt x="1695450" y="496570"/>
                    </a:lnTo>
                    <a:close/>
                  </a:path>
                </a:pathLst>
              </a:custGeom>
              <a:solidFill>
                <a:srgbClr val="FCF9D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0" y="3949459"/>
              <a:ext cx="3573877" cy="733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87"/>
                </a:lnSpc>
              </a:pPr>
              <a:r>
                <a:rPr lang="en-US" sz="2800" spc="172" dirty="0" err="1">
                  <a:solidFill>
                    <a:srgbClr val="FCF9DA"/>
                  </a:solidFill>
                  <a:latin typeface="Gidole"/>
                </a:rPr>
                <a:t>Chlazení</a:t>
              </a:r>
              <a:endParaRPr lang="en-US" sz="2800" spc="172" dirty="0">
                <a:solidFill>
                  <a:srgbClr val="FCF9DA"/>
                </a:solidFill>
                <a:latin typeface="Gidole"/>
              </a:endParaRPr>
            </a:p>
          </p:txBody>
        </p:sp>
      </p:grpSp>
      <p:pic>
        <p:nvPicPr>
          <p:cNvPr id="33" name="Grafický objekt 32" descr="Pařez obrys">
            <a:extLst>
              <a:ext uri="{FF2B5EF4-FFF2-40B4-BE49-F238E27FC236}">
                <a16:creationId xmlns:a16="http://schemas.microsoft.com/office/drawing/2014/main" id="{F452D451-5F0F-AE47-1842-7526541EA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8489" y="4491047"/>
            <a:ext cx="1813221" cy="1813221"/>
          </a:xfrm>
          <a:prstGeom prst="rect">
            <a:avLst/>
          </a:prstGeom>
        </p:spPr>
      </p:pic>
      <p:pic>
        <p:nvPicPr>
          <p:cNvPr id="37" name="Grafický objekt 36" descr="Šero (středně jasné slunce) obrys">
            <a:extLst>
              <a:ext uri="{FF2B5EF4-FFF2-40B4-BE49-F238E27FC236}">
                <a16:creationId xmlns:a16="http://schemas.microsoft.com/office/drawing/2014/main" id="{B5F4D821-7F0D-950A-2A19-EA6596D58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15700" y="4330858"/>
            <a:ext cx="2133600" cy="2133600"/>
          </a:xfrm>
          <a:prstGeom prst="rect">
            <a:avLst/>
          </a:prstGeom>
        </p:spPr>
      </p:pic>
      <p:pic>
        <p:nvPicPr>
          <p:cNvPr id="41" name="Grafický objekt 40" descr="Nabíjení baterie se souvislou výplní">
            <a:extLst>
              <a:ext uri="{FF2B5EF4-FFF2-40B4-BE49-F238E27FC236}">
                <a16:creationId xmlns:a16="http://schemas.microsoft.com/office/drawing/2014/main" id="{D06EA7D4-B769-2D12-22EB-BEFB6FF21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66183" y="4635658"/>
            <a:ext cx="1524000" cy="1524000"/>
          </a:xfrm>
          <a:prstGeom prst="rect">
            <a:avLst/>
          </a:prstGeom>
        </p:spPr>
      </p:pic>
      <p:pic>
        <p:nvPicPr>
          <p:cNvPr id="43" name="Grafický objekt 42" descr="Sněhová vločka se souvislou výplní">
            <a:extLst>
              <a:ext uri="{FF2B5EF4-FFF2-40B4-BE49-F238E27FC236}">
                <a16:creationId xmlns:a16="http://schemas.microsoft.com/office/drawing/2014/main" id="{BF9E83EF-69D6-887B-077A-BF7A2C7B79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516100" y="4330858"/>
            <a:ext cx="2133600" cy="2133600"/>
          </a:xfrm>
          <a:prstGeom prst="rect">
            <a:avLst/>
          </a:prstGeom>
        </p:spPr>
      </p:pic>
      <p:pic>
        <p:nvPicPr>
          <p:cNvPr id="45" name="Grafický objekt 44" descr="Elektromobil obrys">
            <a:extLst>
              <a:ext uri="{FF2B5EF4-FFF2-40B4-BE49-F238E27FC236}">
                <a16:creationId xmlns:a16="http://schemas.microsoft.com/office/drawing/2014/main" id="{50CAEBF0-770B-CF20-7035-E4534DEB09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30768" y="4178458"/>
            <a:ext cx="24384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C5CF60E-700D-499B-22F4-685EBC5615D0}"/>
              </a:ext>
            </a:extLst>
          </p:cNvPr>
          <p:cNvSpPr txBox="1"/>
          <p:nvPr/>
        </p:nvSpPr>
        <p:spPr>
          <a:xfrm>
            <a:off x="7946643" y="5094732"/>
            <a:ext cx="9376665" cy="1214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8100" spc="649" dirty="0">
                <a:latin typeface="+mj-lt"/>
                <a:ea typeface="+mj-ea"/>
                <a:cs typeface="+mj-cs"/>
              </a:rPr>
              <a:t>Dřevostavby</a:t>
            </a:r>
          </a:p>
        </p:txBody>
      </p:sp>
      <p:pic>
        <p:nvPicPr>
          <p:cNvPr id="13" name="Obrázek 12" descr="Obsah obrázku venku, strom, budova, okno&#10;&#10;Popis byl vytvořen automaticky">
            <a:extLst>
              <a:ext uri="{FF2B5EF4-FFF2-40B4-BE49-F238E27FC236}">
                <a16:creationId xmlns:a16="http://schemas.microsoft.com/office/drawing/2014/main" id="{1F30BADC-B29C-515D-45E6-EEC7E6287C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9" r="15589" b="-2"/>
          <a:stretch/>
        </p:blipFill>
        <p:spPr>
          <a:xfrm>
            <a:off x="507" y="10"/>
            <a:ext cx="6986016" cy="10286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293" y="6613900"/>
            <a:ext cx="6365383" cy="27432"/>
          </a:xfrm>
          <a:custGeom>
            <a:avLst/>
            <a:gdLst>
              <a:gd name="connsiteX0" fmla="*/ 0 w 6365383"/>
              <a:gd name="connsiteY0" fmla="*/ 0 h 27432"/>
              <a:gd name="connsiteX1" fmla="*/ 636538 w 6365383"/>
              <a:gd name="connsiteY1" fmla="*/ 0 h 27432"/>
              <a:gd name="connsiteX2" fmla="*/ 1273077 w 6365383"/>
              <a:gd name="connsiteY2" fmla="*/ 0 h 27432"/>
              <a:gd name="connsiteX3" fmla="*/ 1909615 w 6365383"/>
              <a:gd name="connsiteY3" fmla="*/ 0 h 27432"/>
              <a:gd name="connsiteX4" fmla="*/ 2673461 w 6365383"/>
              <a:gd name="connsiteY4" fmla="*/ 0 h 27432"/>
              <a:gd name="connsiteX5" fmla="*/ 3373653 w 6365383"/>
              <a:gd name="connsiteY5" fmla="*/ 0 h 27432"/>
              <a:gd name="connsiteX6" fmla="*/ 3819230 w 6365383"/>
              <a:gd name="connsiteY6" fmla="*/ 0 h 27432"/>
              <a:gd name="connsiteX7" fmla="*/ 4392114 w 6365383"/>
              <a:gd name="connsiteY7" fmla="*/ 0 h 27432"/>
              <a:gd name="connsiteX8" fmla="*/ 5155960 w 6365383"/>
              <a:gd name="connsiteY8" fmla="*/ 0 h 27432"/>
              <a:gd name="connsiteX9" fmla="*/ 5792499 w 6365383"/>
              <a:gd name="connsiteY9" fmla="*/ 0 h 27432"/>
              <a:gd name="connsiteX10" fmla="*/ 6365383 w 6365383"/>
              <a:gd name="connsiteY10" fmla="*/ 0 h 27432"/>
              <a:gd name="connsiteX11" fmla="*/ 6365383 w 6365383"/>
              <a:gd name="connsiteY11" fmla="*/ 27432 h 27432"/>
              <a:gd name="connsiteX12" fmla="*/ 5856152 w 6365383"/>
              <a:gd name="connsiteY12" fmla="*/ 27432 h 27432"/>
              <a:gd name="connsiteX13" fmla="*/ 5092306 w 6365383"/>
              <a:gd name="connsiteY13" fmla="*/ 27432 h 27432"/>
              <a:gd name="connsiteX14" fmla="*/ 4583076 w 6365383"/>
              <a:gd name="connsiteY14" fmla="*/ 27432 h 27432"/>
              <a:gd name="connsiteX15" fmla="*/ 4137499 w 6365383"/>
              <a:gd name="connsiteY15" fmla="*/ 27432 h 27432"/>
              <a:gd name="connsiteX16" fmla="*/ 3691922 w 6365383"/>
              <a:gd name="connsiteY16" fmla="*/ 27432 h 27432"/>
              <a:gd name="connsiteX17" fmla="*/ 2991730 w 6365383"/>
              <a:gd name="connsiteY17" fmla="*/ 27432 h 27432"/>
              <a:gd name="connsiteX18" fmla="*/ 2546153 w 6365383"/>
              <a:gd name="connsiteY18" fmla="*/ 27432 h 27432"/>
              <a:gd name="connsiteX19" fmla="*/ 1909615 w 6365383"/>
              <a:gd name="connsiteY19" fmla="*/ 27432 h 27432"/>
              <a:gd name="connsiteX20" fmla="*/ 1400384 w 6365383"/>
              <a:gd name="connsiteY20" fmla="*/ 27432 h 27432"/>
              <a:gd name="connsiteX21" fmla="*/ 763846 w 6365383"/>
              <a:gd name="connsiteY21" fmla="*/ 27432 h 27432"/>
              <a:gd name="connsiteX22" fmla="*/ 0 w 6365383"/>
              <a:gd name="connsiteY22" fmla="*/ 27432 h 27432"/>
              <a:gd name="connsiteX23" fmla="*/ 0 w 6365383"/>
              <a:gd name="connsiteY23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65383" h="27432" fill="none" extrusionOk="0">
                <a:moveTo>
                  <a:pt x="0" y="0"/>
                </a:moveTo>
                <a:cubicBezTo>
                  <a:pt x="305169" y="21509"/>
                  <a:pt x="334704" y="-24261"/>
                  <a:pt x="636538" y="0"/>
                </a:cubicBezTo>
                <a:cubicBezTo>
                  <a:pt x="938372" y="24261"/>
                  <a:pt x="1068606" y="2269"/>
                  <a:pt x="1273077" y="0"/>
                </a:cubicBezTo>
                <a:cubicBezTo>
                  <a:pt x="1477548" y="-2269"/>
                  <a:pt x="1738189" y="6272"/>
                  <a:pt x="1909615" y="0"/>
                </a:cubicBezTo>
                <a:cubicBezTo>
                  <a:pt x="2081041" y="-6272"/>
                  <a:pt x="2377015" y="16623"/>
                  <a:pt x="2673461" y="0"/>
                </a:cubicBezTo>
                <a:cubicBezTo>
                  <a:pt x="2969907" y="-16623"/>
                  <a:pt x="3126114" y="13194"/>
                  <a:pt x="3373653" y="0"/>
                </a:cubicBezTo>
                <a:cubicBezTo>
                  <a:pt x="3621192" y="-13194"/>
                  <a:pt x="3704499" y="9486"/>
                  <a:pt x="3819230" y="0"/>
                </a:cubicBezTo>
                <a:cubicBezTo>
                  <a:pt x="3933961" y="-9486"/>
                  <a:pt x="4142691" y="-8221"/>
                  <a:pt x="4392114" y="0"/>
                </a:cubicBezTo>
                <a:cubicBezTo>
                  <a:pt x="4641537" y="8221"/>
                  <a:pt x="4974506" y="12257"/>
                  <a:pt x="5155960" y="0"/>
                </a:cubicBezTo>
                <a:cubicBezTo>
                  <a:pt x="5337414" y="-12257"/>
                  <a:pt x="5585731" y="-22537"/>
                  <a:pt x="5792499" y="0"/>
                </a:cubicBezTo>
                <a:cubicBezTo>
                  <a:pt x="5999267" y="22537"/>
                  <a:pt x="6164726" y="7303"/>
                  <a:pt x="6365383" y="0"/>
                </a:cubicBezTo>
                <a:cubicBezTo>
                  <a:pt x="6365125" y="7487"/>
                  <a:pt x="6364462" y="19984"/>
                  <a:pt x="6365383" y="27432"/>
                </a:cubicBezTo>
                <a:cubicBezTo>
                  <a:pt x="6132222" y="28304"/>
                  <a:pt x="6011986" y="2071"/>
                  <a:pt x="5856152" y="27432"/>
                </a:cubicBezTo>
                <a:cubicBezTo>
                  <a:pt x="5700318" y="52793"/>
                  <a:pt x="5410732" y="5357"/>
                  <a:pt x="5092306" y="27432"/>
                </a:cubicBezTo>
                <a:cubicBezTo>
                  <a:pt x="4773880" y="49507"/>
                  <a:pt x="4705351" y="6645"/>
                  <a:pt x="4583076" y="27432"/>
                </a:cubicBezTo>
                <a:cubicBezTo>
                  <a:pt x="4460801" y="48220"/>
                  <a:pt x="4239915" y="42209"/>
                  <a:pt x="4137499" y="27432"/>
                </a:cubicBezTo>
                <a:cubicBezTo>
                  <a:pt x="4035083" y="12655"/>
                  <a:pt x="3883665" y="32012"/>
                  <a:pt x="3691922" y="27432"/>
                </a:cubicBezTo>
                <a:cubicBezTo>
                  <a:pt x="3500179" y="22852"/>
                  <a:pt x="3265830" y="-126"/>
                  <a:pt x="2991730" y="27432"/>
                </a:cubicBezTo>
                <a:cubicBezTo>
                  <a:pt x="2717630" y="54990"/>
                  <a:pt x="2757122" y="34407"/>
                  <a:pt x="2546153" y="27432"/>
                </a:cubicBezTo>
                <a:cubicBezTo>
                  <a:pt x="2335184" y="20457"/>
                  <a:pt x="2107331" y="58889"/>
                  <a:pt x="1909615" y="27432"/>
                </a:cubicBezTo>
                <a:cubicBezTo>
                  <a:pt x="1711899" y="-4025"/>
                  <a:pt x="1634641" y="48316"/>
                  <a:pt x="1400384" y="27432"/>
                </a:cubicBezTo>
                <a:cubicBezTo>
                  <a:pt x="1166127" y="6548"/>
                  <a:pt x="1068288" y="15776"/>
                  <a:pt x="763846" y="27432"/>
                </a:cubicBezTo>
                <a:cubicBezTo>
                  <a:pt x="459404" y="39088"/>
                  <a:pt x="170017" y="14515"/>
                  <a:pt x="0" y="27432"/>
                </a:cubicBezTo>
                <a:cubicBezTo>
                  <a:pt x="-14" y="18173"/>
                  <a:pt x="-517" y="8990"/>
                  <a:pt x="0" y="0"/>
                </a:cubicBezTo>
                <a:close/>
              </a:path>
              <a:path w="6365383" h="27432" stroke="0" extrusionOk="0">
                <a:moveTo>
                  <a:pt x="0" y="0"/>
                </a:moveTo>
                <a:cubicBezTo>
                  <a:pt x="114610" y="-2215"/>
                  <a:pt x="340315" y="12554"/>
                  <a:pt x="572884" y="0"/>
                </a:cubicBezTo>
                <a:cubicBezTo>
                  <a:pt x="805453" y="-12554"/>
                  <a:pt x="832891" y="-10424"/>
                  <a:pt x="1018461" y="0"/>
                </a:cubicBezTo>
                <a:cubicBezTo>
                  <a:pt x="1204031" y="10424"/>
                  <a:pt x="1590875" y="8682"/>
                  <a:pt x="1782307" y="0"/>
                </a:cubicBezTo>
                <a:cubicBezTo>
                  <a:pt x="1973739" y="-8682"/>
                  <a:pt x="2150876" y="5508"/>
                  <a:pt x="2355192" y="0"/>
                </a:cubicBezTo>
                <a:cubicBezTo>
                  <a:pt x="2559508" y="-5508"/>
                  <a:pt x="2790194" y="26965"/>
                  <a:pt x="2928076" y="0"/>
                </a:cubicBezTo>
                <a:cubicBezTo>
                  <a:pt x="3065958" y="-26965"/>
                  <a:pt x="3321537" y="819"/>
                  <a:pt x="3691922" y="0"/>
                </a:cubicBezTo>
                <a:cubicBezTo>
                  <a:pt x="4062307" y="-819"/>
                  <a:pt x="4072238" y="-15327"/>
                  <a:pt x="4201153" y="0"/>
                </a:cubicBezTo>
                <a:cubicBezTo>
                  <a:pt x="4330068" y="15327"/>
                  <a:pt x="4772079" y="-35646"/>
                  <a:pt x="4964999" y="0"/>
                </a:cubicBezTo>
                <a:cubicBezTo>
                  <a:pt x="5157919" y="35646"/>
                  <a:pt x="5543915" y="6802"/>
                  <a:pt x="5728845" y="0"/>
                </a:cubicBezTo>
                <a:cubicBezTo>
                  <a:pt x="5913775" y="-6802"/>
                  <a:pt x="6142952" y="-21408"/>
                  <a:pt x="6365383" y="0"/>
                </a:cubicBezTo>
                <a:cubicBezTo>
                  <a:pt x="6364552" y="6329"/>
                  <a:pt x="6365787" y="16858"/>
                  <a:pt x="6365383" y="27432"/>
                </a:cubicBezTo>
                <a:cubicBezTo>
                  <a:pt x="6176931" y="320"/>
                  <a:pt x="5998736" y="11244"/>
                  <a:pt x="5665191" y="27432"/>
                </a:cubicBezTo>
                <a:cubicBezTo>
                  <a:pt x="5331646" y="43620"/>
                  <a:pt x="5198011" y="28615"/>
                  <a:pt x="4901345" y="27432"/>
                </a:cubicBezTo>
                <a:cubicBezTo>
                  <a:pt x="4604679" y="26249"/>
                  <a:pt x="4422931" y="40617"/>
                  <a:pt x="4137499" y="27432"/>
                </a:cubicBezTo>
                <a:cubicBezTo>
                  <a:pt x="3852067" y="14247"/>
                  <a:pt x="3861939" y="26581"/>
                  <a:pt x="3628268" y="27432"/>
                </a:cubicBezTo>
                <a:cubicBezTo>
                  <a:pt x="3394597" y="28283"/>
                  <a:pt x="3171361" y="44132"/>
                  <a:pt x="2991730" y="27432"/>
                </a:cubicBezTo>
                <a:cubicBezTo>
                  <a:pt x="2812099" y="10732"/>
                  <a:pt x="2469344" y="24737"/>
                  <a:pt x="2227884" y="27432"/>
                </a:cubicBezTo>
                <a:cubicBezTo>
                  <a:pt x="1986424" y="30127"/>
                  <a:pt x="1748067" y="6359"/>
                  <a:pt x="1591346" y="27432"/>
                </a:cubicBezTo>
                <a:cubicBezTo>
                  <a:pt x="1434625" y="48505"/>
                  <a:pt x="1307456" y="39663"/>
                  <a:pt x="1145769" y="27432"/>
                </a:cubicBezTo>
                <a:cubicBezTo>
                  <a:pt x="984082" y="15201"/>
                  <a:pt x="800279" y="41647"/>
                  <a:pt x="636538" y="27432"/>
                </a:cubicBezTo>
                <a:cubicBezTo>
                  <a:pt x="472797" y="13217"/>
                  <a:pt x="160022" y="2213"/>
                  <a:pt x="0" y="27432"/>
                </a:cubicBezTo>
                <a:cubicBezTo>
                  <a:pt x="-177" y="19307"/>
                  <a:pt x="-1145" y="917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53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AutoShape 3"/>
          <p:cNvSpPr/>
          <p:nvPr/>
        </p:nvSpPr>
        <p:spPr>
          <a:xfrm>
            <a:off x="1370493" y="1195428"/>
            <a:ext cx="15547014" cy="7896144"/>
          </a:xfrm>
          <a:prstGeom prst="rect">
            <a:avLst/>
          </a:prstGeom>
          <a:solidFill>
            <a:srgbClr val="2A383F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2444315" y="2420645"/>
            <a:ext cx="13399371" cy="5428249"/>
            <a:chOff x="0" y="-23283"/>
            <a:chExt cx="17865828" cy="7237665"/>
          </a:xfrm>
        </p:grpSpPr>
        <p:sp>
          <p:nvSpPr>
            <p:cNvPr id="5" name="TextBox 5"/>
            <p:cNvSpPr txBox="1"/>
            <p:nvPr/>
          </p:nvSpPr>
          <p:spPr>
            <a:xfrm>
              <a:off x="0" y="1809726"/>
              <a:ext cx="17865828" cy="3586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50"/>
                </a:lnSpc>
              </a:pPr>
              <a:r>
                <a:rPr lang="en-US" sz="5500" spc="550" dirty="0">
                  <a:solidFill>
                    <a:srgbClr val="FCF9DA"/>
                  </a:solidFill>
                  <a:latin typeface="Gidole"/>
                </a:rPr>
                <a:t>V </a:t>
              </a:r>
              <a:r>
                <a:rPr lang="en-US" sz="5500" spc="550" dirty="0" err="1">
                  <a:solidFill>
                    <a:srgbClr val="FCF9DA"/>
                  </a:solidFill>
                  <a:latin typeface="Gidole"/>
                </a:rPr>
                <a:t>České</a:t>
              </a:r>
              <a:r>
                <a:rPr lang="en-US" sz="5500" spc="550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5500" spc="550" dirty="0" err="1">
                  <a:solidFill>
                    <a:srgbClr val="FCF9DA"/>
                  </a:solidFill>
                  <a:latin typeface="Gidole"/>
                </a:rPr>
                <a:t>republice</a:t>
              </a:r>
              <a:r>
                <a:rPr lang="en-US" sz="5500" spc="550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5500" spc="550" dirty="0" err="1">
                  <a:solidFill>
                    <a:srgbClr val="FCF9DA"/>
                  </a:solidFill>
                  <a:latin typeface="Gidole"/>
                </a:rPr>
                <a:t>není</a:t>
              </a:r>
              <a:r>
                <a:rPr lang="en-US" sz="5500" spc="550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5500" spc="550" dirty="0" err="1">
                  <a:solidFill>
                    <a:srgbClr val="FCF9DA"/>
                  </a:solidFill>
                  <a:latin typeface="Gidole"/>
                </a:rPr>
                <a:t>možné</a:t>
              </a:r>
              <a:r>
                <a:rPr lang="en-US" sz="5500" spc="550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5500" spc="550" dirty="0" err="1">
                  <a:solidFill>
                    <a:srgbClr val="FCF9DA"/>
                  </a:solidFill>
                  <a:latin typeface="Gidole"/>
                </a:rPr>
                <a:t>stavět</a:t>
              </a:r>
              <a:r>
                <a:rPr lang="en-US" sz="5500" spc="550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5500" spc="550" dirty="0" err="1">
                  <a:solidFill>
                    <a:srgbClr val="FCF9DA"/>
                  </a:solidFill>
                  <a:latin typeface="Gidole"/>
                </a:rPr>
                <a:t>dřevostavby</a:t>
              </a:r>
              <a:r>
                <a:rPr lang="en-US" sz="5500" spc="550" dirty="0">
                  <a:solidFill>
                    <a:srgbClr val="FCF9DA"/>
                  </a:solidFill>
                  <a:latin typeface="Gidole"/>
                </a:rPr>
                <a:t> s </a:t>
              </a:r>
              <a:r>
                <a:rPr lang="en-US" sz="5500" spc="550" dirty="0" err="1">
                  <a:solidFill>
                    <a:srgbClr val="FCF9DA"/>
                  </a:solidFill>
                  <a:latin typeface="Gidole"/>
                </a:rPr>
                <a:t>výškou</a:t>
              </a:r>
              <a:r>
                <a:rPr lang="en-US" sz="5500" spc="550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5500" spc="550" dirty="0" err="1">
                  <a:solidFill>
                    <a:srgbClr val="FCF9DA"/>
                  </a:solidFill>
                  <a:latin typeface="Gidole"/>
                </a:rPr>
                <a:t>větší</a:t>
              </a:r>
              <a:r>
                <a:rPr lang="en-US" sz="5500" spc="550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5500" spc="550" dirty="0" err="1">
                  <a:solidFill>
                    <a:srgbClr val="FCF9DA"/>
                  </a:solidFill>
                  <a:latin typeface="Gidole"/>
                </a:rPr>
                <a:t>než</a:t>
              </a:r>
              <a:r>
                <a:rPr lang="en-US" sz="5500" spc="550" dirty="0">
                  <a:solidFill>
                    <a:srgbClr val="FCF9DA"/>
                  </a:solidFill>
                  <a:latin typeface="Gidole"/>
                </a:rPr>
                <a:t> 12 </a:t>
              </a:r>
              <a:r>
                <a:rPr lang="en-US" sz="5500" spc="550" dirty="0" err="1">
                  <a:solidFill>
                    <a:srgbClr val="FCF9DA"/>
                  </a:solidFill>
                  <a:latin typeface="Gidole"/>
                </a:rPr>
                <a:t>metrů</a:t>
              </a:r>
              <a:endParaRPr lang="en-US" sz="5500" spc="550" dirty="0">
                <a:solidFill>
                  <a:srgbClr val="FCF9DA"/>
                </a:solidFill>
                <a:latin typeface="Gidole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970975" y="-23283"/>
              <a:ext cx="9923877" cy="709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50"/>
                </a:lnSpc>
              </a:pPr>
              <a:r>
                <a:rPr lang="en-US" sz="3400" spc="170" dirty="0">
                  <a:solidFill>
                    <a:srgbClr val="FCF9DA"/>
                  </a:solidFill>
                  <a:latin typeface="Clear Sans Bold"/>
                </a:rPr>
                <a:t>MÝTUS </a:t>
              </a:r>
              <a:r>
                <a:rPr lang="en-US" sz="3400" spc="170" dirty="0" err="1">
                  <a:solidFill>
                    <a:srgbClr val="FCF9DA"/>
                  </a:solidFill>
                  <a:latin typeface="Clear Sans Bold"/>
                </a:rPr>
                <a:t>č</a:t>
              </a:r>
              <a:r>
                <a:rPr lang="en-US" sz="3400" spc="170" dirty="0">
                  <a:solidFill>
                    <a:srgbClr val="FCF9DA"/>
                  </a:solidFill>
                  <a:latin typeface="Clear Sans Bold"/>
                </a:rPr>
                <a:t>. 1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202875" y="6471432"/>
              <a:ext cx="7460077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00"/>
                </a:lnSpc>
              </a:pPr>
              <a:r>
                <a:rPr lang="en-US" sz="3000" spc="390" dirty="0">
                  <a:solidFill>
                    <a:srgbClr val="FCF9DA"/>
                  </a:solidFill>
                  <a:latin typeface="Gidole"/>
                </a:rPr>
                <a:t>2023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3510014" y="990250"/>
              <a:ext cx="10845800" cy="228600"/>
            </a:xfrm>
            <a:prstGeom prst="rect">
              <a:avLst/>
            </a:prstGeom>
            <a:solidFill>
              <a:srgbClr val="DB636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AutoShape 9"/>
            <p:cNvSpPr/>
            <p:nvPr/>
          </p:nvSpPr>
          <p:spPr>
            <a:xfrm>
              <a:off x="3510014" y="6111281"/>
              <a:ext cx="10845800" cy="228600"/>
            </a:xfrm>
            <a:prstGeom prst="rect">
              <a:avLst/>
            </a:prstGeom>
            <a:solidFill>
              <a:srgbClr val="DB636F"/>
            </a:solid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AutoShape 3"/>
          <p:cNvSpPr/>
          <p:nvPr/>
        </p:nvSpPr>
        <p:spPr>
          <a:xfrm>
            <a:off x="1370493" y="1195428"/>
            <a:ext cx="15547014" cy="7896144"/>
          </a:xfrm>
          <a:prstGeom prst="rect">
            <a:avLst/>
          </a:prstGeom>
          <a:solidFill>
            <a:srgbClr val="2A383F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2444315" y="2420645"/>
            <a:ext cx="13399371" cy="5428249"/>
            <a:chOff x="0" y="-23283"/>
            <a:chExt cx="17865828" cy="7237665"/>
          </a:xfrm>
        </p:grpSpPr>
        <p:sp>
          <p:nvSpPr>
            <p:cNvPr id="5" name="TextBox 5"/>
            <p:cNvSpPr txBox="1"/>
            <p:nvPr/>
          </p:nvSpPr>
          <p:spPr>
            <a:xfrm>
              <a:off x="0" y="1809726"/>
              <a:ext cx="17865828" cy="3586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50"/>
                </a:lnSpc>
              </a:pPr>
              <a:r>
                <a:rPr lang="en-US" sz="5500" spc="550" dirty="0" err="1">
                  <a:solidFill>
                    <a:srgbClr val="FCF9DA"/>
                  </a:solidFill>
                  <a:latin typeface="Gidole"/>
                </a:rPr>
                <a:t>Prolomili</a:t>
              </a:r>
              <a:r>
                <a:rPr lang="en-US" sz="5500" spc="550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5500" spc="550" dirty="0" err="1">
                  <a:solidFill>
                    <a:srgbClr val="FCF9DA"/>
                  </a:solidFill>
                  <a:latin typeface="Gidole"/>
                </a:rPr>
                <a:t>jsme</a:t>
              </a:r>
              <a:r>
                <a:rPr lang="en-US" sz="5500" spc="550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5500" spc="550" dirty="0" err="1">
                  <a:solidFill>
                    <a:srgbClr val="FCF9DA"/>
                  </a:solidFill>
                  <a:latin typeface="Gidole"/>
                </a:rPr>
                <a:t>bariéru</a:t>
              </a:r>
              <a:r>
                <a:rPr lang="en-US" sz="5500" spc="550" dirty="0">
                  <a:solidFill>
                    <a:srgbClr val="FCF9DA"/>
                  </a:solidFill>
                  <a:latin typeface="Gidole"/>
                </a:rPr>
                <a:t> 12 m.</a:t>
              </a:r>
            </a:p>
            <a:p>
              <a:pPr algn="ctr">
                <a:lnSpc>
                  <a:spcPts val="7150"/>
                </a:lnSpc>
              </a:pPr>
              <a:r>
                <a:rPr lang="en-US" sz="5500" spc="550" dirty="0" err="1">
                  <a:solidFill>
                    <a:srgbClr val="FCF9DA"/>
                  </a:solidFill>
                  <a:latin typeface="Gidole"/>
                </a:rPr>
                <a:t>Nicméně</a:t>
              </a:r>
              <a:r>
                <a:rPr lang="en-US" sz="5500" spc="550" dirty="0">
                  <a:solidFill>
                    <a:srgbClr val="FCF9DA"/>
                  </a:solidFill>
                  <a:latin typeface="Gidole"/>
                </a:rPr>
                <a:t>, </a:t>
              </a:r>
              <a:r>
                <a:rPr lang="en-US" sz="5500" spc="550" dirty="0" err="1">
                  <a:solidFill>
                    <a:srgbClr val="FCF9DA"/>
                  </a:solidFill>
                  <a:latin typeface="Gidole"/>
                </a:rPr>
                <a:t>stále</a:t>
              </a:r>
              <a:r>
                <a:rPr lang="en-US" sz="5500" spc="550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5500" spc="550" dirty="0" err="1">
                  <a:solidFill>
                    <a:srgbClr val="FCF9DA"/>
                  </a:solidFill>
                  <a:latin typeface="Gidole"/>
                </a:rPr>
                <a:t>není</a:t>
              </a:r>
              <a:r>
                <a:rPr lang="en-US" sz="5500" spc="550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5500" spc="550" dirty="0" err="1">
                  <a:solidFill>
                    <a:srgbClr val="FCF9DA"/>
                  </a:solidFill>
                  <a:latin typeface="Gidole"/>
                </a:rPr>
                <a:t>možné</a:t>
              </a:r>
              <a:r>
                <a:rPr lang="en-US" sz="5500" spc="550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5500" spc="550" dirty="0" err="1">
                  <a:solidFill>
                    <a:srgbClr val="FCF9DA"/>
                  </a:solidFill>
                  <a:latin typeface="Gidole"/>
                </a:rPr>
                <a:t>stavět</a:t>
              </a:r>
              <a:r>
                <a:rPr lang="en-US" sz="5500" spc="550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5500" spc="550" dirty="0" err="1">
                  <a:solidFill>
                    <a:srgbClr val="FCF9DA"/>
                  </a:solidFill>
                  <a:latin typeface="Gidole"/>
                </a:rPr>
                <a:t>dřevostavby</a:t>
              </a:r>
              <a:r>
                <a:rPr lang="en-US" sz="5500" spc="550" dirty="0">
                  <a:solidFill>
                    <a:srgbClr val="FCF9DA"/>
                  </a:solidFill>
                  <a:latin typeface="Gidole"/>
                </a:rPr>
                <a:t> s </a:t>
              </a:r>
              <a:r>
                <a:rPr lang="en-US" sz="5500" spc="550" dirty="0" err="1">
                  <a:solidFill>
                    <a:srgbClr val="FCF9DA"/>
                  </a:solidFill>
                  <a:latin typeface="Gidole"/>
                </a:rPr>
                <a:t>výškou</a:t>
              </a:r>
              <a:r>
                <a:rPr lang="en-US" sz="5500" spc="550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5500" spc="550" dirty="0" err="1">
                  <a:solidFill>
                    <a:srgbClr val="FCF9DA"/>
                  </a:solidFill>
                  <a:latin typeface="Gidole"/>
                </a:rPr>
                <a:t>větší</a:t>
              </a:r>
              <a:r>
                <a:rPr lang="en-US" sz="5500" spc="550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5500" spc="550" dirty="0" err="1">
                  <a:solidFill>
                    <a:srgbClr val="FCF9DA"/>
                  </a:solidFill>
                  <a:latin typeface="Gidole"/>
                </a:rPr>
                <a:t>než</a:t>
              </a:r>
              <a:r>
                <a:rPr lang="en-US" sz="5500" spc="550" dirty="0">
                  <a:solidFill>
                    <a:srgbClr val="FCF9DA"/>
                  </a:solidFill>
                  <a:latin typeface="Gidole"/>
                </a:rPr>
                <a:t> 22,5 m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970975" y="-23283"/>
              <a:ext cx="9923877" cy="709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50"/>
                </a:lnSpc>
              </a:pPr>
              <a:r>
                <a:rPr lang="en-US" sz="3400" spc="170" dirty="0">
                  <a:solidFill>
                    <a:srgbClr val="FCF9DA"/>
                  </a:solidFill>
                  <a:latin typeface="Clear Sans Bold"/>
                </a:rPr>
                <a:t>MÝTUS </a:t>
              </a:r>
              <a:r>
                <a:rPr lang="en-US" sz="3400" spc="170" dirty="0" err="1">
                  <a:solidFill>
                    <a:srgbClr val="FCF9DA"/>
                  </a:solidFill>
                  <a:latin typeface="Clear Sans Bold"/>
                </a:rPr>
                <a:t>č</a:t>
              </a:r>
              <a:r>
                <a:rPr lang="en-US" sz="3400" spc="170" dirty="0">
                  <a:solidFill>
                    <a:srgbClr val="FCF9DA"/>
                  </a:solidFill>
                  <a:latin typeface="Clear Sans Bold"/>
                </a:rPr>
                <a:t>. 2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202875" y="6471432"/>
              <a:ext cx="7460077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00"/>
                </a:lnSpc>
              </a:pPr>
              <a:r>
                <a:rPr lang="en-US" sz="3000" spc="390" dirty="0">
                  <a:solidFill>
                    <a:srgbClr val="FCF9DA"/>
                  </a:solidFill>
                  <a:latin typeface="Gidole"/>
                </a:rPr>
                <a:t>2024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3510014" y="990250"/>
              <a:ext cx="10845800" cy="228600"/>
            </a:xfrm>
            <a:prstGeom prst="rect">
              <a:avLst/>
            </a:prstGeom>
            <a:solidFill>
              <a:srgbClr val="DB636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AutoShape 9"/>
            <p:cNvSpPr/>
            <p:nvPr/>
          </p:nvSpPr>
          <p:spPr>
            <a:xfrm>
              <a:off x="3510014" y="6111281"/>
              <a:ext cx="10845800" cy="228600"/>
            </a:xfrm>
            <a:prstGeom prst="rect">
              <a:avLst/>
            </a:prstGeom>
            <a:solidFill>
              <a:srgbClr val="DB636F"/>
            </a:solidFill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204225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14400" y="3787117"/>
            <a:ext cx="4243873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41"/>
              </a:lnSpc>
            </a:pPr>
            <a:r>
              <a:rPr lang="en-US" sz="5775" dirty="0" err="1">
                <a:solidFill>
                  <a:srgbClr val="FCF9DA"/>
                </a:solidFill>
                <a:latin typeface="Clear Sans Bold"/>
              </a:rPr>
              <a:t>Dřevostavby</a:t>
            </a:r>
            <a:endParaRPr lang="en-US" sz="5775" dirty="0">
              <a:solidFill>
                <a:srgbClr val="FCF9DA"/>
              </a:solidFill>
              <a:latin typeface="Clear Sans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5930192" y="3508872"/>
            <a:ext cx="11329108" cy="5756870"/>
            <a:chOff x="0" y="-133350"/>
            <a:chExt cx="15105477" cy="7675825"/>
          </a:xfrm>
        </p:grpSpPr>
        <p:sp>
          <p:nvSpPr>
            <p:cNvPr id="5" name="TextBox 5"/>
            <p:cNvSpPr txBox="1"/>
            <p:nvPr/>
          </p:nvSpPr>
          <p:spPr>
            <a:xfrm>
              <a:off x="0" y="-133350"/>
              <a:ext cx="15105477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3000" spc="390" dirty="0">
                  <a:solidFill>
                    <a:srgbClr val="DB636F"/>
                  </a:solidFill>
                  <a:latin typeface="Gidole"/>
                </a:rPr>
                <a:t>KONSTRUKČNÍ SYSTÉM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611002"/>
              <a:ext cx="15105477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3000" spc="390" dirty="0">
                  <a:solidFill>
                    <a:srgbClr val="DB636F"/>
                  </a:solidFill>
                  <a:latin typeface="Gidole"/>
                </a:rPr>
                <a:t>POŽÁRNÍ VÝŠKA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336303"/>
              <a:ext cx="15105477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3000" spc="390" dirty="0">
                  <a:solidFill>
                    <a:srgbClr val="DB636F"/>
                  </a:solidFill>
                  <a:latin typeface="Gidole"/>
                </a:rPr>
                <a:t>KODIFIKACE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33401"/>
              <a:ext cx="14445077" cy="1538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Čistá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dřevostavba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(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schodiště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,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výtahová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šachta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,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únikové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cesty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)</a:t>
              </a:r>
            </a:p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Kombinované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stavby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(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železobetoné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základy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a core),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Unifikace</a:t>
              </a:r>
              <a:endParaRPr lang="en-US" sz="2800" spc="168" dirty="0">
                <a:solidFill>
                  <a:srgbClr val="FCF9DA"/>
                </a:solidFill>
                <a:latin typeface="Gidole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277752"/>
              <a:ext cx="14445077" cy="1538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Limity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12 a 21,5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metrů</a:t>
              </a:r>
              <a:endParaRPr lang="en-US" sz="2800" spc="168" dirty="0">
                <a:solidFill>
                  <a:srgbClr val="FCF9DA"/>
                </a:solidFill>
                <a:latin typeface="Gidole"/>
              </a:endParaRPr>
            </a:p>
            <a:p>
              <a:pPr>
                <a:lnSpc>
                  <a:spcPts val="4760"/>
                </a:lnSpc>
              </a:pP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Norma x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požární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inženýrství</a:t>
              </a:r>
              <a:endParaRPr lang="en-US" sz="2800" spc="168" dirty="0">
                <a:solidFill>
                  <a:srgbClr val="FCF9DA"/>
                </a:solidFill>
                <a:latin typeface="Gidole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004019"/>
              <a:ext cx="14445077" cy="1538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Rozborový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úkol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ČAS (ČVUT, UCEEB)</a:t>
              </a:r>
            </a:p>
            <a:p>
              <a:pPr>
                <a:lnSpc>
                  <a:spcPts val="4760"/>
                </a:lnSpc>
              </a:pP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Norma -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dřevostavby</a:t>
              </a:r>
              <a:endParaRPr lang="en-US" sz="2800" spc="168" dirty="0">
                <a:solidFill>
                  <a:srgbClr val="FCF9DA"/>
                </a:solidFill>
                <a:latin typeface="Gidole"/>
              </a:endParaRPr>
            </a:p>
          </p:txBody>
        </p:sp>
      </p:grpSp>
      <p:sp>
        <p:nvSpPr>
          <p:cNvPr id="13" name="Freeform 2">
            <a:extLst>
              <a:ext uri="{FF2B5EF4-FFF2-40B4-BE49-F238E27FC236}">
                <a16:creationId xmlns:a16="http://schemas.microsoft.com/office/drawing/2014/main" id="{93E720A6-63E6-4E51-3EA9-18C1EFD93772}"/>
              </a:ext>
            </a:extLst>
          </p:cNvPr>
          <p:cNvSpPr/>
          <p:nvPr/>
        </p:nvSpPr>
        <p:spPr>
          <a:xfrm>
            <a:off x="-750343" y="-685800"/>
            <a:ext cx="19788685" cy="3714750"/>
          </a:xfrm>
          <a:custGeom>
            <a:avLst/>
            <a:gdLst/>
            <a:ahLst/>
            <a:cxnLst/>
            <a:rect l="l" t="t" r="r" b="b"/>
            <a:pathLst>
              <a:path w="19788685" h="3714750">
                <a:moveTo>
                  <a:pt x="0" y="0"/>
                </a:moveTo>
                <a:lnTo>
                  <a:pt x="19788686" y="0"/>
                </a:lnTo>
                <a:lnTo>
                  <a:pt x="19788686" y="3714750"/>
                </a:lnTo>
                <a:lnTo>
                  <a:pt x="0" y="3714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9764" b="-149764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143000" y="2171700"/>
            <a:ext cx="16306800" cy="7848600"/>
            <a:chOff x="0" y="0"/>
            <a:chExt cx="7620000" cy="632460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7620000" cy="6324600"/>
            </a:xfrm>
            <a:prstGeom prst="rect">
              <a:avLst/>
            </a:prstGeom>
            <a:solidFill>
              <a:srgbClr val="2A383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30864" y="982087"/>
              <a:ext cx="5758273" cy="609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65"/>
                </a:lnSpc>
              </a:pPr>
              <a:r>
                <a:rPr lang="en-US" sz="5100" dirty="0">
                  <a:solidFill>
                    <a:srgbClr val="FCF9DA"/>
                  </a:solidFill>
                  <a:latin typeface="Clear Sans Bold"/>
                </a:rPr>
                <a:t>DŘEVOSTAVBY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0"/>
              <a:ext cx="7620000" cy="482600"/>
            </a:xfrm>
            <a:prstGeom prst="rect">
              <a:avLst/>
            </a:prstGeom>
            <a:solidFill>
              <a:srgbClr val="DB636F"/>
            </a:solidFill>
          </p:spPr>
          <p:txBody>
            <a:bodyPr/>
            <a:lstStyle/>
            <a:p>
              <a:endParaRPr lang="cs-CZ"/>
            </a:p>
          </p:txBody>
        </p:sp>
      </p:grpSp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63B4E60F-6722-5C7F-E56C-F84FF5BEB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926580"/>
              </p:ext>
            </p:extLst>
          </p:nvPr>
        </p:nvGraphicFramePr>
        <p:xfrm>
          <a:off x="4522986" y="4766896"/>
          <a:ext cx="9242028" cy="4143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0676">
                  <a:extLst>
                    <a:ext uri="{9D8B030D-6E8A-4147-A177-3AD203B41FA5}">
                      <a16:colId xmlns:a16="http://schemas.microsoft.com/office/drawing/2014/main" val="1794236742"/>
                    </a:ext>
                  </a:extLst>
                </a:gridCol>
                <a:gridCol w="3080676">
                  <a:extLst>
                    <a:ext uri="{9D8B030D-6E8A-4147-A177-3AD203B41FA5}">
                      <a16:colId xmlns:a16="http://schemas.microsoft.com/office/drawing/2014/main" val="318855502"/>
                    </a:ext>
                  </a:extLst>
                </a:gridCol>
                <a:gridCol w="3080676">
                  <a:extLst>
                    <a:ext uri="{9D8B030D-6E8A-4147-A177-3AD203B41FA5}">
                      <a16:colId xmlns:a16="http://schemas.microsoft.com/office/drawing/2014/main" val="2989331497"/>
                    </a:ext>
                  </a:extLst>
                </a:gridCol>
              </a:tblGrid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VÝŠKA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ČISTÁ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KOMBINACE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8489232"/>
                  </a:ext>
                </a:extLst>
              </a:tr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Do 12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NORMA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NORMA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0151738"/>
                  </a:ext>
                </a:extLst>
              </a:tr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12 – </a:t>
                      </a:r>
                      <a:r>
                        <a:rPr lang="cs-CZ" sz="3200" i="1" dirty="0">
                          <a:solidFill>
                            <a:srgbClr val="FF0000"/>
                          </a:solidFill>
                        </a:rPr>
                        <a:t>18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NORMA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NORMA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3682183"/>
                  </a:ext>
                </a:extLst>
              </a:tr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i="1" dirty="0">
                          <a:solidFill>
                            <a:srgbClr val="FF0000"/>
                          </a:solidFill>
                        </a:rPr>
                        <a:t>18</a:t>
                      </a:r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 -  22,5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PI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NORMA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860161"/>
                  </a:ext>
                </a:extLst>
              </a:tr>
              <a:tr h="828658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Nad 22,5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PI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PI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543307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33375" y="-266700"/>
            <a:ext cx="18954750" cy="3048000"/>
          </a:xfrm>
          <a:prstGeom prst="rect">
            <a:avLst/>
          </a:prstGeom>
          <a:solidFill>
            <a:srgbClr val="DB636F"/>
          </a:solid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1047750"/>
            <a:ext cx="14548555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00"/>
              </a:lnSpc>
            </a:pPr>
            <a:r>
              <a:rPr lang="en-US" sz="6000" dirty="0">
                <a:solidFill>
                  <a:srgbClr val="2A383F"/>
                </a:solidFill>
                <a:latin typeface="Clear Sans Bold"/>
              </a:rPr>
              <a:t>POSTUP PRACÍ</a:t>
            </a:r>
          </a:p>
        </p:txBody>
      </p:sp>
      <p:sp>
        <p:nvSpPr>
          <p:cNvPr id="4" name="AutoShape 4"/>
          <p:cNvSpPr/>
          <p:nvPr/>
        </p:nvSpPr>
        <p:spPr>
          <a:xfrm>
            <a:off x="4552950" y="3733800"/>
            <a:ext cx="152400" cy="5524500"/>
          </a:xfrm>
          <a:prstGeom prst="rect">
            <a:avLst/>
          </a:prstGeom>
          <a:solidFill>
            <a:srgbClr val="FCF9DA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5127271" y="3524973"/>
            <a:ext cx="11329108" cy="5756870"/>
            <a:chOff x="0" y="-133350"/>
            <a:chExt cx="15105477" cy="7675825"/>
          </a:xfrm>
        </p:grpSpPr>
        <p:sp>
          <p:nvSpPr>
            <p:cNvPr id="6" name="TextBox 6"/>
            <p:cNvSpPr txBox="1"/>
            <p:nvPr/>
          </p:nvSpPr>
          <p:spPr>
            <a:xfrm>
              <a:off x="0" y="-133350"/>
              <a:ext cx="15105477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3000" spc="390" dirty="0">
                  <a:solidFill>
                    <a:srgbClr val="DB636F"/>
                  </a:solidFill>
                  <a:latin typeface="Gidole"/>
                </a:rPr>
                <a:t>ANALÝZA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611002"/>
              <a:ext cx="15105477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3000" spc="390" dirty="0">
                  <a:solidFill>
                    <a:srgbClr val="DB636F"/>
                  </a:solidFill>
                  <a:latin typeface="Gidole"/>
                </a:rPr>
                <a:t>NORMOVÝ NÁVRH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336303"/>
              <a:ext cx="15105477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3000" spc="390" dirty="0">
                  <a:solidFill>
                    <a:srgbClr val="DB636F"/>
                  </a:solidFill>
                  <a:latin typeface="Gidole"/>
                </a:rPr>
                <a:t>ROZBOROVÝ ÚKOL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33401"/>
              <a:ext cx="14445077" cy="1538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60"/>
                </a:lnSpc>
              </a:pP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Normy a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předpisy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z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Rakouska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a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Švýcarska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.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Analyzujeme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dále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Velkou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Británii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.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Očekáváme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podklady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z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Finska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a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Švédska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277752"/>
              <a:ext cx="14445077" cy="1538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Vyhodnocení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podkladů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a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jejich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posouzení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v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kontextu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českého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systému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norem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. 12/2024 –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první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normový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návrh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004019"/>
              <a:ext cx="14445077" cy="1538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Analýza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stavu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,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vazba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na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nový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EURO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kód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.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Finalizace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12/2025</a:t>
              </a:r>
            </a:p>
            <a:p>
              <a:pPr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Rok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2024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věnován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ověření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prvního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normového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 </a:t>
              </a:r>
              <a:r>
                <a:rPr lang="en-US" sz="2800" spc="168" dirty="0" err="1">
                  <a:solidFill>
                    <a:srgbClr val="FCF9DA"/>
                  </a:solidFill>
                  <a:latin typeface="Gidole"/>
                </a:rPr>
                <a:t>návrhu</a:t>
              </a:r>
              <a:r>
                <a:rPr lang="en-US" sz="2800" spc="168" dirty="0">
                  <a:solidFill>
                    <a:srgbClr val="FCF9DA"/>
                  </a:solidFill>
                  <a:latin typeface="Gidole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C5CF60E-700D-499B-22F4-685EBC5615D0}"/>
              </a:ext>
            </a:extLst>
          </p:cNvPr>
          <p:cNvSpPr txBox="1"/>
          <p:nvPr/>
        </p:nvSpPr>
        <p:spPr>
          <a:xfrm>
            <a:off x="965202" y="965200"/>
            <a:ext cx="6930876" cy="68507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spc="649" dirty="0" err="1">
                <a:latin typeface="+mj-lt"/>
                <a:ea typeface="+mj-ea"/>
                <a:cs typeface="+mj-cs"/>
              </a:rPr>
              <a:t>Elektromobilita</a:t>
            </a:r>
            <a:endParaRPr lang="en-US" sz="6600" spc="649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Obrázek 7" descr="Obsah obrázku Pozemní vozidlo, vozidlo, kolo, Design aut&#10;&#10;Popis byl vytvořen automaticky">
            <a:extLst>
              <a:ext uri="{FF2B5EF4-FFF2-40B4-BE49-F238E27FC236}">
                <a16:creationId xmlns:a16="http://schemas.microsoft.com/office/drawing/2014/main" id="{9384936B-792C-5384-13EE-9A022E01C3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4" r="-2" b="-2"/>
          <a:stretch/>
        </p:blipFill>
        <p:spPr>
          <a:xfrm>
            <a:off x="9343822" y="10"/>
            <a:ext cx="8944178" cy="10286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67827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552</Words>
  <Application>Microsoft Macintosh PowerPoint</Application>
  <PresentationFormat>Vlastní</PresentationFormat>
  <Paragraphs>186</Paragraphs>
  <Slides>19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6" baseType="lpstr">
      <vt:lpstr>Arial</vt:lpstr>
      <vt:lpstr>Tenor Sans</vt:lpstr>
      <vt:lpstr>Calibri</vt:lpstr>
      <vt:lpstr>Clear Sans Bold</vt:lpstr>
      <vt:lpstr>Gidole</vt:lpstr>
      <vt:lpstr>Aptos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ink architectonic study of modern ecological timber sky scraper</dc:title>
  <cp:lastModifiedBy>Miklós Daniel - GŘ HZS ČR</cp:lastModifiedBy>
  <cp:revision>63</cp:revision>
  <dcterms:created xsi:type="dcterms:W3CDTF">2006-08-16T00:00:00Z</dcterms:created>
  <dcterms:modified xsi:type="dcterms:W3CDTF">2024-04-08T07:55:50Z</dcterms:modified>
  <dc:identifier>DAF_4KRuKeU</dc:identifier>
</cp:coreProperties>
</file>